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7">
  <p:sldMasterIdLst>
    <p:sldMasterId id="2147483648" r:id="rId4"/>
  </p:sldMasterIdLst>
  <p:notesMasterIdLst>
    <p:notesMasterId r:id="rId25"/>
  </p:notesMasterIdLst>
  <p:sldIdLst>
    <p:sldId id="304" r:id="rId5"/>
    <p:sldId id="309" r:id="rId6"/>
    <p:sldId id="310" r:id="rId7"/>
    <p:sldId id="305" r:id="rId8"/>
    <p:sldId id="261" r:id="rId9"/>
    <p:sldId id="306" r:id="rId10"/>
    <p:sldId id="273" r:id="rId11"/>
    <p:sldId id="299" r:id="rId12"/>
    <p:sldId id="312" r:id="rId13"/>
    <p:sldId id="311" r:id="rId14"/>
    <p:sldId id="313" r:id="rId15"/>
    <p:sldId id="316" r:id="rId16"/>
    <p:sldId id="318" r:id="rId17"/>
    <p:sldId id="321" r:id="rId18"/>
    <p:sldId id="320" r:id="rId19"/>
    <p:sldId id="300" r:id="rId20"/>
    <p:sldId id="268" r:id="rId21"/>
    <p:sldId id="297" r:id="rId22"/>
    <p:sldId id="315" r:id="rId23"/>
    <p:sldId id="30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 H. Weingarten" initials="DHW" lastIdx="4" clrIdx="0">
    <p:extLst>
      <p:ext uri="{19B8F6BF-5375-455C-9EA6-DF929625EA0E}">
        <p15:presenceInfo xmlns:p15="http://schemas.microsoft.com/office/powerpoint/2012/main" userId="S::dhw99@ascendanalytics.com::38a6bffb-35f6-449e-8da2-730c6c7871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50E671-DA06-44D2-88C4-32D1FE4BF1A8}" v="2155" dt="2019-05-03T00:09:59.4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7" autoAdjust="0"/>
    <p:restoredTop sz="96357" autoAdjust="0"/>
  </p:normalViewPr>
  <p:slideViewPr>
    <p:cSldViewPr snapToGrid="0">
      <p:cViewPr varScale="1">
        <p:scale>
          <a:sx n="101" d="100"/>
          <a:sy n="101" d="100"/>
        </p:scale>
        <p:origin x="36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4514C-31E0-4FA3-B3A9-5D504A344377}" type="datetimeFigureOut">
              <a:rPr lang="en-US" smtClean="0"/>
              <a:t>5/8/2019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8B5FFC-4B93-4C53-809A-2884E0E53885}" type="slidenum">
              <a:rPr lang="en-US" smtClean="0"/>
              <a:t>‹#›</a:t>
            </a:fld>
            <a:endParaRPr lang="en-US"/>
          </a:p>
        </p:txBody>
      </p:sp>
    </p:spTree>
    <p:extLst>
      <p:ext uri="{BB962C8B-B14F-4D97-AF65-F5344CB8AC3E}">
        <p14:creationId xmlns:p14="http://schemas.microsoft.com/office/powerpoint/2010/main" val="261745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5C517-95D5-45A2-86F9-18AE09DDE56C}" type="slidenum">
              <a:rPr lang="en-US" altLang="en-US"/>
              <a:pPr/>
              <a:t>1</a:t>
            </a:fld>
            <a:endParaRPr lang="en-US" alt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999721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F2198B-1DA8-4994-911E-EDF4B0569E86}" type="slidenum">
              <a:rPr lang="en-US" altLang="en-US"/>
              <a:pPr/>
              <a:t>12</a:t>
            </a:fld>
            <a:endParaRPr lang="en-US" alt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2994594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F2198B-1DA8-4994-911E-EDF4B0569E86}" type="slidenum">
              <a:rPr lang="en-US" altLang="en-US"/>
              <a:pPr/>
              <a:t>13</a:t>
            </a:fld>
            <a:endParaRPr lang="en-US" alt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1061573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F2198B-1DA8-4994-911E-EDF4B0569E86}" type="slidenum">
              <a:rPr lang="en-US" altLang="en-US"/>
              <a:pPr/>
              <a:t>15</a:t>
            </a:fld>
            <a:endParaRPr lang="en-US" alt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670280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D9D597-C353-4ADF-83E8-32979FC53764}" type="slidenum">
              <a:rPr lang="en-US" altLang="en-US"/>
              <a:pPr/>
              <a:t>16</a:t>
            </a:fld>
            <a:endParaRPr lang="en-US" altLang="en-US"/>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1095511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B2FD0A-65A7-4602-8AC3-51FE0E057393}" type="slidenum">
              <a:rPr lang="en-US" altLang="en-US"/>
              <a:pPr/>
              <a:t>17</a:t>
            </a:fld>
            <a:endParaRPr lang="en-US" altLang="en-US"/>
          </a:p>
        </p:txBody>
      </p:sp>
      <p:sp>
        <p:nvSpPr>
          <p:cNvPr id="433154" name="Rectangle 2"/>
          <p:cNvSpPr>
            <a:spLocks noGrp="1" noRot="1" noChangeAspect="1" noChangeArrowheads="1" noTextEdit="1"/>
          </p:cNvSpPr>
          <p:nvPr>
            <p:ph type="sldImg"/>
          </p:nvPr>
        </p:nvSpPr>
        <p:spPr>
          <a:ln/>
        </p:spPr>
      </p:sp>
      <p:sp>
        <p:nvSpPr>
          <p:cNvPr id="433155"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2170745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DB78A0-668B-4431-A608-721A3BB425A4}" type="slidenum">
              <a:rPr lang="en-US" altLang="en-US"/>
              <a:pPr/>
              <a:t>18</a:t>
            </a:fld>
            <a:endParaRPr lang="en-US" altLang="en-US"/>
          </a:p>
        </p:txBody>
      </p:sp>
      <p:sp>
        <p:nvSpPr>
          <p:cNvPr id="400386" name="Rectangle 2"/>
          <p:cNvSpPr>
            <a:spLocks noGrp="1" noRot="1" noChangeAspect="1" noChangeArrowheads="1" noTextEdit="1"/>
          </p:cNvSpPr>
          <p:nvPr>
            <p:ph type="sldImg"/>
          </p:nvPr>
        </p:nvSpPr>
        <p:spPr>
          <a:ln/>
        </p:spPr>
      </p:sp>
      <p:sp>
        <p:nvSpPr>
          <p:cNvPr id="400387"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1469046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1AEC0-BA35-4A76-83A4-6B03EF3220A0}" type="slidenum">
              <a:rPr lang="en-US" altLang="en-US"/>
              <a:pPr/>
              <a:t>19</a:t>
            </a:fld>
            <a:endParaRPr lang="en-US" altLang="en-US"/>
          </a:p>
        </p:txBody>
      </p:sp>
      <p:sp>
        <p:nvSpPr>
          <p:cNvPr id="395266" name="Rectangle 2"/>
          <p:cNvSpPr>
            <a:spLocks noGrp="1" noRot="1" noChangeAspect="1" noChangeArrowheads="1" noTextEdit="1"/>
          </p:cNvSpPr>
          <p:nvPr>
            <p:ph type="sldImg"/>
          </p:nvPr>
        </p:nvSpPr>
        <p:spPr>
          <a:ln/>
        </p:spPr>
      </p:sp>
      <p:sp>
        <p:nvSpPr>
          <p:cNvPr id="395267"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3181167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1AEC0-BA35-4A76-83A4-6B03EF3220A0}" type="slidenum">
              <a:rPr lang="en-US" altLang="en-US"/>
              <a:pPr/>
              <a:t>20</a:t>
            </a:fld>
            <a:endParaRPr lang="en-US" altLang="en-US"/>
          </a:p>
        </p:txBody>
      </p:sp>
      <p:sp>
        <p:nvSpPr>
          <p:cNvPr id="395266" name="Rectangle 2"/>
          <p:cNvSpPr>
            <a:spLocks noGrp="1" noRot="1" noChangeAspect="1" noChangeArrowheads="1" noTextEdit="1"/>
          </p:cNvSpPr>
          <p:nvPr>
            <p:ph type="sldImg"/>
          </p:nvPr>
        </p:nvSpPr>
        <p:spPr>
          <a:ln/>
        </p:spPr>
      </p:sp>
      <p:sp>
        <p:nvSpPr>
          <p:cNvPr id="395267"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1278401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5C517-95D5-45A2-86F9-18AE09DDE56C}" type="slidenum">
              <a:rPr lang="en-US" altLang="en-US"/>
              <a:pPr/>
              <a:t>2</a:t>
            </a:fld>
            <a:endParaRPr lang="en-US" alt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1456999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5C517-95D5-45A2-86F9-18AE09DDE56C}" type="slidenum">
              <a:rPr lang="en-US" altLang="en-US"/>
              <a:pPr/>
              <a:t>3</a:t>
            </a:fld>
            <a:endParaRPr lang="en-US" alt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826622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5C517-95D5-45A2-86F9-18AE09DDE56C}" type="slidenum">
              <a:rPr lang="en-US" altLang="en-US"/>
              <a:pPr/>
              <a:t>4</a:t>
            </a:fld>
            <a:endParaRPr lang="en-US" alt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2602442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5C445-9FEF-4AE7-B07E-7207B1E58432}" type="slidenum">
              <a:rPr lang="en-US" altLang="en-US"/>
              <a:pPr/>
              <a:t>5</a:t>
            </a:fld>
            <a:endParaRPr lang="en-US" altLang="en-US"/>
          </a:p>
        </p:txBody>
      </p:sp>
      <p:sp>
        <p:nvSpPr>
          <p:cNvPr id="331778" name="Rectangle 2"/>
          <p:cNvSpPr>
            <a:spLocks noGrp="1" noRot="1" noChangeAspect="1" noChangeArrowheads="1" noTextEdit="1"/>
          </p:cNvSpPr>
          <p:nvPr>
            <p:ph type="sldImg"/>
          </p:nvPr>
        </p:nvSpPr>
        <p:spPr>
          <a:ln/>
        </p:spPr>
      </p:sp>
      <p:sp>
        <p:nvSpPr>
          <p:cNvPr id="331779"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3892093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55C517-95D5-45A2-86F9-18AE09DDE56C}" type="slidenum">
              <a:rPr lang="en-US" altLang="en-US"/>
              <a:pPr/>
              <a:t>6</a:t>
            </a:fld>
            <a:endParaRPr lang="en-US" alt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2545780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B55E88-16FE-4126-A347-FBF13860B77E}" type="slidenum">
              <a:rPr lang="en-US" altLang="en-US"/>
              <a:pPr/>
              <a:t>7</a:t>
            </a:fld>
            <a:endParaRPr lang="en-US" altLang="en-US"/>
          </a:p>
        </p:txBody>
      </p:sp>
      <p:sp>
        <p:nvSpPr>
          <p:cNvPr id="431106" name="Rectangle 2"/>
          <p:cNvSpPr>
            <a:spLocks noGrp="1" noRot="1" noChangeAspect="1" noChangeArrowheads="1" noTextEdit="1"/>
          </p:cNvSpPr>
          <p:nvPr>
            <p:ph type="sldImg"/>
          </p:nvPr>
        </p:nvSpPr>
        <p:spPr>
          <a:ln/>
        </p:spPr>
      </p:sp>
      <p:sp>
        <p:nvSpPr>
          <p:cNvPr id="431107"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2075284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F2198B-1DA8-4994-911E-EDF4B0569E86}" type="slidenum">
              <a:rPr lang="en-US" altLang="en-US"/>
              <a:pPr/>
              <a:t>8</a:t>
            </a:fld>
            <a:endParaRPr lang="en-US" alt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2263676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F2198B-1DA8-4994-911E-EDF4B0569E86}" type="slidenum">
              <a:rPr lang="en-US" altLang="en-US"/>
              <a:pPr/>
              <a:t>9</a:t>
            </a:fld>
            <a:endParaRPr lang="en-US" altLang="en-US"/>
          </a:p>
        </p:txBody>
      </p:sp>
      <p:sp>
        <p:nvSpPr>
          <p:cNvPr id="398338" name="Rectangle 2"/>
          <p:cNvSpPr>
            <a:spLocks noGrp="1" noRot="1" noChangeAspect="1" noChangeArrowheads="1" noTextEdit="1"/>
          </p:cNvSpPr>
          <p:nvPr>
            <p:ph type="sldImg"/>
          </p:nvPr>
        </p:nvSpPr>
        <p:spPr>
          <a:ln/>
        </p:spPr>
      </p:sp>
      <p:sp>
        <p:nvSpPr>
          <p:cNvPr id="398339" name="Rectangle 3"/>
          <p:cNvSpPr>
            <a:spLocks noGrp="1" noChangeArrowheads="1"/>
          </p:cNvSpPr>
          <p:nvPr>
            <p:ph type="body" idx="1"/>
          </p:nvPr>
        </p:nvSpPr>
        <p:spPr/>
        <p:txBody>
          <a:bodyPr/>
          <a:lstStyle/>
          <a:p>
            <a:endParaRPr lang="en-US" altLang="en-US"/>
          </a:p>
        </p:txBody>
      </p:sp>
      <p:sp>
        <p:nvSpPr>
          <p:cNvPr id="2" name="Footer Placeholder 1"/>
          <p:cNvSpPr>
            <a:spLocks noGrp="1"/>
          </p:cNvSpPr>
          <p:nvPr>
            <p:ph type="ftr" sz="quarter" idx="10"/>
          </p:nvPr>
        </p:nvSpPr>
        <p:spPr/>
        <p:txBody>
          <a:bodyPr/>
          <a:lstStyle/>
          <a:p>
            <a:endParaRPr lang="en-US" altLang="en-US"/>
          </a:p>
        </p:txBody>
      </p:sp>
    </p:spTree>
    <p:extLst>
      <p:ext uri="{BB962C8B-B14F-4D97-AF65-F5344CB8AC3E}">
        <p14:creationId xmlns:p14="http://schemas.microsoft.com/office/powerpoint/2010/main" val="632106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28212A8-052A-425A-B51A-9C2F0432C27B}" type="datetime1">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244588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00641F-B8F1-4846-992A-68248301E5F0}" type="datetime1">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3650255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1A3E1C-6E70-438F-8D04-BC1E4F8C53B5}" type="datetime1">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3326179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1"/>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30725"/>
          </a:xfrm>
        </p:spPr>
        <p:txBody>
          <a:bodyPr/>
          <a:lstStyle/>
          <a:p>
            <a:endParaRPr lang="en-US"/>
          </a:p>
        </p:txBody>
      </p:sp>
      <p:sp>
        <p:nvSpPr>
          <p:cNvPr id="4" name="Date Placeholder 3"/>
          <p:cNvSpPr>
            <a:spLocks noGrp="1"/>
          </p:cNvSpPr>
          <p:nvPr>
            <p:ph type="dt" sz="half" idx="10"/>
          </p:nvPr>
        </p:nvSpPr>
        <p:spPr>
          <a:xfrm>
            <a:off x="609600" y="6243638"/>
            <a:ext cx="2844800" cy="457200"/>
          </a:xfrm>
        </p:spPr>
        <p:txBody>
          <a:bodyPr/>
          <a:lstStyle>
            <a:lvl1pPr>
              <a:defRPr/>
            </a:lvl1pPr>
          </a:lstStyle>
          <a:p>
            <a:fld id="{F5279875-8701-448F-B1AA-C7F70E50186D}" type="datetime1">
              <a:rPr lang="en-US" altLang="en-US" smtClean="0"/>
              <a:t>5/8/2019</a:t>
            </a:fld>
            <a:endParaRPr lang="en-US" alt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8737600" y="6243638"/>
            <a:ext cx="2844800" cy="457200"/>
          </a:xfrm>
        </p:spPr>
        <p:txBody>
          <a:bodyPr/>
          <a:lstStyle>
            <a:lvl1pPr>
              <a:defRPr/>
            </a:lvl1pPr>
          </a:lstStyle>
          <a:p>
            <a:fld id="{50E7DEE4-BD7A-47AE-9C4F-3821873A22D9}" type="slidenum">
              <a:rPr lang="en-US" altLang="en-US"/>
              <a:pPr/>
              <a:t>‹#›</a:t>
            </a:fld>
            <a:endParaRPr lang="en-US" altLang="en-US"/>
          </a:p>
        </p:txBody>
      </p:sp>
    </p:spTree>
    <p:extLst>
      <p:ext uri="{BB962C8B-B14F-4D97-AF65-F5344CB8AC3E}">
        <p14:creationId xmlns:p14="http://schemas.microsoft.com/office/powerpoint/2010/main" val="3610596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1"/>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3638"/>
            <a:ext cx="2844800" cy="457200"/>
          </a:xfrm>
        </p:spPr>
        <p:txBody>
          <a:bodyPr/>
          <a:lstStyle>
            <a:lvl1pPr>
              <a:defRPr/>
            </a:lvl1pPr>
          </a:lstStyle>
          <a:p>
            <a:fld id="{A0DF14A3-FD1F-4243-8417-426BB70A77FB}" type="datetime1">
              <a:rPr lang="en-US" altLang="en-US" smtClean="0"/>
              <a:t>5/8/2019</a:t>
            </a:fld>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3638"/>
            <a:ext cx="2844800" cy="457200"/>
          </a:xfrm>
        </p:spPr>
        <p:txBody>
          <a:bodyPr/>
          <a:lstStyle>
            <a:lvl1pPr>
              <a:defRPr/>
            </a:lvl1pPr>
          </a:lstStyle>
          <a:p>
            <a:fld id="{400B3BB1-A2EB-477F-8758-E2B09DBFA3B0}" type="slidenum">
              <a:rPr lang="en-US" altLang="en-US"/>
              <a:pPr/>
              <a:t>‹#›</a:t>
            </a:fld>
            <a:endParaRPr lang="en-US" altLang="en-US"/>
          </a:p>
        </p:txBody>
      </p:sp>
    </p:spTree>
    <p:extLst>
      <p:ext uri="{BB962C8B-B14F-4D97-AF65-F5344CB8AC3E}">
        <p14:creationId xmlns:p14="http://schemas.microsoft.com/office/powerpoint/2010/main" val="2400505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DAEF8E-C8D3-4DBF-9DEE-93A7BD6EEB55}" type="datetime1">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1131480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FDC4C0-8322-4818-BE82-13BA05FB17D6}" type="datetime1">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2225890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601282-5E4C-4F67-B6F7-F0F0A7677BE8}" type="datetime1">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252632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5C2EAC-C637-4FFE-B0F8-D05C1095C11B}" type="datetime1">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198410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D3E904-A703-4485-84A6-03B36932FDA1}" type="datetime1">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176317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0AAE6-89A0-4B67-993C-6481929C37AC}" type="datetime1">
              <a:rPr lang="en-US" smtClean="0"/>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1279786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438DF4-A3B0-4BB6-B8A0-A76B78DF9217}" type="datetime1">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161940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6771F9-1A21-4F22-99B0-027EF79A35A4}" type="datetime1">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F2271-4F3B-43E9-987D-A445D0678781}" type="slidenum">
              <a:rPr lang="en-US" smtClean="0"/>
              <a:t>‹#›</a:t>
            </a:fld>
            <a:endParaRPr lang="en-US"/>
          </a:p>
        </p:txBody>
      </p:sp>
    </p:spTree>
    <p:extLst>
      <p:ext uri="{BB962C8B-B14F-4D97-AF65-F5344CB8AC3E}">
        <p14:creationId xmlns:p14="http://schemas.microsoft.com/office/powerpoint/2010/main" val="1797575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821DF0-773E-4615-B06E-3E6C8DEF9739}" type="datetime1">
              <a:rPr lang="en-US" smtClean="0"/>
              <a:t>5/8/2019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F2271-4F3B-43E9-987D-A445D0678781}" type="slidenum">
              <a:rPr lang="en-US" smtClean="0"/>
              <a:t>‹#›</a:t>
            </a:fld>
            <a:endParaRPr lang="en-US"/>
          </a:p>
        </p:txBody>
      </p:sp>
    </p:spTree>
    <p:extLst>
      <p:ext uri="{BB962C8B-B14F-4D97-AF65-F5344CB8AC3E}">
        <p14:creationId xmlns:p14="http://schemas.microsoft.com/office/powerpoint/2010/main" val="86816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hyperlink" Target="mailto:EnergyRFP@SVCleanEnergy.org"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png"/><Relationship Id="rId1" Type="http://schemas.openxmlformats.org/officeDocument/2006/relationships/slideLayout" Target="../slideLayouts/slideLayout6.xml"/><Relationship Id="rId5" Type="http://schemas.openxmlformats.org/officeDocument/2006/relationships/hyperlink" Target="mailto:EnergyRFP@SVCleanEnergy.org"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mailto:EnergyRFP@SVCleanEnergy.org"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svcleanenergy.org/solicitations/" TargetMode="External"/><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image" Target="../media/image1.jpg"/><Relationship Id="rId5" Type="http://schemas.openxmlformats.org/officeDocument/2006/relationships/hyperlink" Target="mailto:EnergyRFP@svcleanenergy.org" TargetMode="External"/><Relationship Id="rId4" Type="http://schemas.openxmlformats.org/officeDocument/2006/relationships/hyperlink" Target="https://www.mbcommunitypower.org/current_requests_for/2019-carbon-free-power-supply-joint-request-for-proposal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mailto:EnergyRFP@svcleanenergy.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39148" y="1593908"/>
            <a:ext cx="12113703" cy="4762442"/>
          </a:xfrm>
        </p:spPr>
        <p:txBody>
          <a:bodyPr>
            <a:normAutofit fontScale="90000"/>
          </a:bodyPr>
          <a:lstStyle/>
          <a:p>
            <a:pPr algn="ctr"/>
            <a:r>
              <a:rPr lang="en-US" altLang="en-US" b="1" dirty="0">
                <a:solidFill>
                  <a:schemeClr val="accent6"/>
                </a:solidFill>
              </a:rPr>
              <a:t>Monterey Bay Community Power and </a:t>
            </a:r>
            <a:br>
              <a:rPr lang="en-US" altLang="en-US" b="1" dirty="0">
                <a:solidFill>
                  <a:schemeClr val="accent6"/>
                </a:solidFill>
              </a:rPr>
            </a:br>
            <a:r>
              <a:rPr lang="en-US" altLang="en-US" b="1" dirty="0">
                <a:solidFill>
                  <a:schemeClr val="accent6"/>
                </a:solidFill>
              </a:rPr>
              <a:t>Silicon Valley Clean Energy </a:t>
            </a:r>
            <a:br>
              <a:rPr lang="en-US" altLang="en-US" b="1" dirty="0">
                <a:solidFill>
                  <a:schemeClr val="accent6"/>
                </a:solidFill>
              </a:rPr>
            </a:br>
            <a:r>
              <a:rPr lang="en-US" altLang="en-US" b="1" dirty="0">
                <a:solidFill>
                  <a:schemeClr val="accent6"/>
                </a:solidFill>
              </a:rPr>
              <a:t>Joint RFP</a:t>
            </a:r>
            <a:br>
              <a:rPr lang="en-US" altLang="en-US" b="1" dirty="0">
                <a:solidFill>
                  <a:schemeClr val="accent6"/>
                </a:solidFill>
              </a:rPr>
            </a:br>
            <a:r>
              <a:rPr lang="en-US" altLang="en-US" b="1" dirty="0">
                <a:solidFill>
                  <a:schemeClr val="accent6"/>
                </a:solidFill>
              </a:rPr>
              <a:t>for Renewable Portfolio Standard Resources to Achieve Carbon-Free Goals</a:t>
            </a:r>
            <a:br>
              <a:rPr lang="en-US" altLang="en-US" b="1" i="1" dirty="0">
                <a:solidFill>
                  <a:schemeClr val="accent6"/>
                </a:solidFill>
              </a:rPr>
            </a:br>
            <a:br>
              <a:rPr lang="en-US" altLang="en-US" b="1" i="1" dirty="0">
                <a:solidFill>
                  <a:schemeClr val="accent6"/>
                </a:solidFill>
              </a:rPr>
            </a:br>
            <a:r>
              <a:rPr lang="en-US" altLang="en-US" sz="3100" b="1" dirty="0">
                <a:solidFill>
                  <a:schemeClr val="bg2">
                    <a:lumMod val="25000"/>
                  </a:schemeClr>
                </a:solidFill>
              </a:rPr>
              <a:t>Bidders Webinar</a:t>
            </a:r>
            <a:br>
              <a:rPr lang="en-US" altLang="en-US" sz="3100" b="1" dirty="0">
                <a:solidFill>
                  <a:schemeClr val="bg2">
                    <a:lumMod val="25000"/>
                  </a:schemeClr>
                </a:solidFill>
              </a:rPr>
            </a:br>
            <a:r>
              <a:rPr lang="en-US" altLang="en-US" sz="3100" b="1" dirty="0">
                <a:solidFill>
                  <a:schemeClr val="bg2">
                    <a:lumMod val="25000"/>
                  </a:schemeClr>
                </a:solidFill>
              </a:rPr>
              <a:t>May 5, 2019</a:t>
            </a:r>
            <a:br>
              <a:rPr lang="en-US" altLang="en-US" sz="3100" b="1" dirty="0">
                <a:solidFill>
                  <a:schemeClr val="bg2">
                    <a:lumMod val="25000"/>
                  </a:schemeClr>
                </a:solidFill>
              </a:rPr>
            </a:br>
            <a:r>
              <a:rPr lang="en-US" altLang="en-US" sz="3100" b="1" dirty="0">
                <a:solidFill>
                  <a:schemeClr val="bg2">
                    <a:lumMod val="25000"/>
                  </a:schemeClr>
                </a:solidFill>
              </a:rPr>
              <a:t>1:00 to 2:00 pm - PPT</a:t>
            </a:r>
            <a:endParaRPr lang="en-US" altLang="en-US" b="1" dirty="0">
              <a:solidFill>
                <a:schemeClr val="bg2">
                  <a:lumMod val="2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797" y="266638"/>
            <a:ext cx="3165910" cy="694763"/>
          </a:xfrm>
          <a:prstGeom prst="rect">
            <a:avLst/>
          </a:prstGeom>
        </p:spPr>
      </p:pic>
      <p:pic>
        <p:nvPicPr>
          <p:cNvPr id="2" name="Picture 1"/>
          <p:cNvPicPr>
            <a:picLocks noChangeAspect="1"/>
          </p:cNvPicPr>
          <p:nvPr/>
        </p:nvPicPr>
        <p:blipFill>
          <a:blip r:embed="rId4"/>
          <a:stretch>
            <a:fillRect/>
          </a:stretch>
        </p:blipFill>
        <p:spPr>
          <a:xfrm>
            <a:off x="8747703" y="102929"/>
            <a:ext cx="3444297" cy="940403"/>
          </a:xfrm>
          <a:prstGeom prst="rect">
            <a:avLst/>
          </a:prstGeom>
        </p:spPr>
      </p:pic>
      <p:sp>
        <p:nvSpPr>
          <p:cNvPr id="3" name="Slide Number Placeholder 2"/>
          <p:cNvSpPr>
            <a:spLocks noGrp="1"/>
          </p:cNvSpPr>
          <p:nvPr>
            <p:ph type="sldNum" sz="quarter" idx="12"/>
          </p:nvPr>
        </p:nvSpPr>
        <p:spPr/>
        <p:txBody>
          <a:bodyPr/>
          <a:lstStyle/>
          <a:p>
            <a:fld id="{C60F2271-4F3B-43E9-987D-A445D0678781}" type="slidenum">
              <a:rPr lang="en-US" smtClean="0"/>
              <a:t>1</a:t>
            </a:fld>
            <a:endParaRPr lang="en-US"/>
          </a:p>
        </p:txBody>
      </p:sp>
    </p:spTree>
    <p:extLst>
      <p:ext uri="{BB962C8B-B14F-4D97-AF65-F5344CB8AC3E}">
        <p14:creationId xmlns:p14="http://schemas.microsoft.com/office/powerpoint/2010/main" val="3724628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AC206C0-C88A-4FC4-9E67-9306C883BE42}"/>
              </a:ext>
            </a:extLst>
          </p:cNvPr>
          <p:cNvSpPr>
            <a:spLocks noGrp="1"/>
          </p:cNvSpPr>
          <p:nvPr>
            <p:ph type="sldNum" sz="quarter" idx="12"/>
          </p:nvPr>
        </p:nvSpPr>
        <p:spPr/>
        <p:txBody>
          <a:bodyPr/>
          <a:lstStyle/>
          <a:p>
            <a:fld id="{C60F2271-4F3B-43E9-987D-A445D0678781}" type="slidenum">
              <a:rPr lang="en-US" smtClean="0"/>
              <a:t>10</a:t>
            </a:fld>
            <a:endParaRPr lang="en-US"/>
          </a:p>
        </p:txBody>
      </p:sp>
      <p:pic>
        <p:nvPicPr>
          <p:cNvPr id="4" name="Picture 3">
            <a:extLst>
              <a:ext uri="{FF2B5EF4-FFF2-40B4-BE49-F238E27FC236}">
                <a16:creationId xmlns:a16="http://schemas.microsoft.com/office/drawing/2014/main" id="{284E03F9-71DC-4581-8791-1773002B3E2A}"/>
              </a:ext>
            </a:extLst>
          </p:cNvPr>
          <p:cNvPicPr>
            <a:picLocks noChangeAspect="1"/>
          </p:cNvPicPr>
          <p:nvPr/>
        </p:nvPicPr>
        <p:blipFill>
          <a:blip r:embed="rId2"/>
          <a:stretch>
            <a:fillRect/>
          </a:stretch>
        </p:blipFill>
        <p:spPr>
          <a:xfrm>
            <a:off x="796549" y="1528311"/>
            <a:ext cx="10852935" cy="4474353"/>
          </a:xfrm>
          <a:prstGeom prst="rect">
            <a:avLst/>
          </a:prstGeom>
        </p:spPr>
      </p:pic>
      <p:sp>
        <p:nvSpPr>
          <p:cNvPr id="5" name="Rectangle 2">
            <a:extLst>
              <a:ext uri="{FF2B5EF4-FFF2-40B4-BE49-F238E27FC236}">
                <a16:creationId xmlns:a16="http://schemas.microsoft.com/office/drawing/2014/main" id="{24134189-81D1-4099-9B6A-A51FCBC31BE9}"/>
              </a:ext>
            </a:extLst>
          </p:cNvPr>
          <p:cNvSpPr txBox="1">
            <a:spLocks noChangeArrowheads="1"/>
          </p:cNvSpPr>
          <p:nvPr/>
        </p:nvSpPr>
        <p:spPr>
          <a:xfrm>
            <a:off x="515871" y="1169616"/>
            <a:ext cx="8824784" cy="705694"/>
          </a:xfrm>
          <a:prstGeom prst="rect">
            <a:avLst/>
          </a:prstGeo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4000" b="1" dirty="0">
                <a:solidFill>
                  <a:schemeClr val="accent6"/>
                </a:solidFill>
              </a:rPr>
              <a:t>Offer Form – Appendix A</a:t>
            </a:r>
            <a:br>
              <a:rPr lang="en-US" altLang="en-US" b="1" dirty="0">
                <a:solidFill>
                  <a:schemeClr val="accent6"/>
                </a:solidFill>
              </a:rPr>
            </a:br>
            <a:endParaRPr lang="en-US" altLang="en-US" sz="2400" b="1" dirty="0">
              <a:solidFill>
                <a:schemeClr val="accent6"/>
              </a:solidFill>
            </a:endParaRPr>
          </a:p>
        </p:txBody>
      </p:sp>
      <p:pic>
        <p:nvPicPr>
          <p:cNvPr id="6" name="Picture 5">
            <a:extLst>
              <a:ext uri="{FF2B5EF4-FFF2-40B4-BE49-F238E27FC236}">
                <a16:creationId xmlns:a16="http://schemas.microsoft.com/office/drawing/2014/main" id="{F7E222FC-33FF-47D8-87AF-28424672DF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497" y="324616"/>
            <a:ext cx="3215718" cy="705694"/>
          </a:xfrm>
          <a:prstGeom prst="rect">
            <a:avLst/>
          </a:prstGeom>
        </p:spPr>
      </p:pic>
      <p:pic>
        <p:nvPicPr>
          <p:cNvPr id="7" name="Picture 6">
            <a:extLst>
              <a:ext uri="{FF2B5EF4-FFF2-40B4-BE49-F238E27FC236}">
                <a16:creationId xmlns:a16="http://schemas.microsoft.com/office/drawing/2014/main" id="{3DA27397-5931-4454-8FFB-2278CCAAB2F1}"/>
              </a:ext>
            </a:extLst>
          </p:cNvPr>
          <p:cNvPicPr>
            <a:picLocks noChangeAspect="1"/>
          </p:cNvPicPr>
          <p:nvPr/>
        </p:nvPicPr>
        <p:blipFill>
          <a:blip r:embed="rId4"/>
          <a:stretch>
            <a:fillRect/>
          </a:stretch>
        </p:blipFill>
        <p:spPr>
          <a:xfrm>
            <a:off x="8747703" y="181016"/>
            <a:ext cx="3444297" cy="940403"/>
          </a:xfrm>
          <a:prstGeom prst="rect">
            <a:avLst/>
          </a:prstGeom>
        </p:spPr>
      </p:pic>
      <p:sp>
        <p:nvSpPr>
          <p:cNvPr id="2" name="TextBox 1">
            <a:extLst>
              <a:ext uri="{FF2B5EF4-FFF2-40B4-BE49-F238E27FC236}">
                <a16:creationId xmlns:a16="http://schemas.microsoft.com/office/drawing/2014/main" id="{C1914FE3-28C4-400C-B4F7-44C0B1FD8131}"/>
              </a:ext>
            </a:extLst>
          </p:cNvPr>
          <p:cNvSpPr txBox="1"/>
          <p:nvPr/>
        </p:nvSpPr>
        <p:spPr>
          <a:xfrm>
            <a:off x="918182" y="6053490"/>
            <a:ext cx="10355636" cy="369332"/>
          </a:xfrm>
          <a:prstGeom prst="rect">
            <a:avLst/>
          </a:prstGeom>
          <a:noFill/>
        </p:spPr>
        <p:txBody>
          <a:bodyPr wrap="square" rtlCol="0">
            <a:spAutoFit/>
          </a:bodyPr>
          <a:lstStyle/>
          <a:p>
            <a:r>
              <a:rPr lang="en-US" dirty="0">
                <a:solidFill>
                  <a:srgbClr val="FF0000"/>
                </a:solidFill>
              </a:rPr>
              <a:t>For any questions about completing the Offer Forms, please directly contact: </a:t>
            </a:r>
            <a:r>
              <a:rPr lang="en-US" altLang="en-US" dirty="0">
                <a:solidFill>
                  <a:srgbClr val="FF0000"/>
                </a:solidFill>
                <a:hlinkClick r:id="rId5">
                  <a:extLst>
                    <a:ext uri="{A12FA001-AC4F-418D-AE19-62706E023703}">
                      <ahyp:hlinkClr xmlns:ahyp="http://schemas.microsoft.com/office/drawing/2018/hyperlinkcolor" val="tx"/>
                    </a:ext>
                  </a:extLst>
                </a:hlinkClick>
              </a:rPr>
              <a:t>EnergyRFP@SVCleanEnergy.org</a:t>
            </a:r>
            <a:r>
              <a:rPr lang="en-US" altLang="en-US"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1551291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83F64B-5D33-4203-B40E-DA05947D0B0A}"/>
              </a:ext>
            </a:extLst>
          </p:cNvPr>
          <p:cNvSpPr>
            <a:spLocks noGrp="1"/>
          </p:cNvSpPr>
          <p:nvPr>
            <p:ph type="sldNum" sz="quarter" idx="12"/>
          </p:nvPr>
        </p:nvSpPr>
        <p:spPr/>
        <p:txBody>
          <a:bodyPr/>
          <a:lstStyle/>
          <a:p>
            <a:fld id="{C60F2271-4F3B-43E9-987D-A445D0678781}" type="slidenum">
              <a:rPr lang="en-US" smtClean="0"/>
              <a:t>11</a:t>
            </a:fld>
            <a:endParaRPr lang="en-US"/>
          </a:p>
        </p:txBody>
      </p:sp>
      <p:pic>
        <p:nvPicPr>
          <p:cNvPr id="4" name="Picture 3">
            <a:extLst>
              <a:ext uri="{FF2B5EF4-FFF2-40B4-BE49-F238E27FC236}">
                <a16:creationId xmlns:a16="http://schemas.microsoft.com/office/drawing/2014/main" id="{D0DC05AE-D622-421B-B514-6E9E8BE63E94}"/>
              </a:ext>
            </a:extLst>
          </p:cNvPr>
          <p:cNvPicPr>
            <a:picLocks noChangeAspect="1"/>
          </p:cNvPicPr>
          <p:nvPr/>
        </p:nvPicPr>
        <p:blipFill>
          <a:blip r:embed="rId2"/>
          <a:stretch>
            <a:fillRect/>
          </a:stretch>
        </p:blipFill>
        <p:spPr>
          <a:xfrm>
            <a:off x="227037" y="1715046"/>
            <a:ext cx="11737926" cy="4439676"/>
          </a:xfrm>
          <a:prstGeom prst="rect">
            <a:avLst/>
          </a:prstGeom>
        </p:spPr>
      </p:pic>
      <p:sp>
        <p:nvSpPr>
          <p:cNvPr id="5" name="Rectangle 2">
            <a:extLst>
              <a:ext uri="{FF2B5EF4-FFF2-40B4-BE49-F238E27FC236}">
                <a16:creationId xmlns:a16="http://schemas.microsoft.com/office/drawing/2014/main" id="{D3E50BB6-179C-4C5E-BDB1-10944AECF7A3}"/>
              </a:ext>
            </a:extLst>
          </p:cNvPr>
          <p:cNvSpPr>
            <a:spLocks noGrp="1" noChangeArrowheads="1"/>
          </p:cNvSpPr>
          <p:nvPr>
            <p:ph type="title"/>
          </p:nvPr>
        </p:nvSpPr>
        <p:spPr>
          <a:xfrm>
            <a:off x="515871" y="1169616"/>
            <a:ext cx="8824784" cy="70569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sz="4000" b="1" dirty="0">
                <a:solidFill>
                  <a:schemeClr val="accent6"/>
                </a:solidFill>
              </a:rPr>
              <a:t>Offer Form – Appendix A</a:t>
            </a:r>
            <a:br>
              <a:rPr lang="en-US" altLang="en-US" b="1" dirty="0">
                <a:solidFill>
                  <a:schemeClr val="accent6"/>
                </a:solidFill>
              </a:rPr>
            </a:br>
            <a:endParaRPr lang="en-US" altLang="en-US" sz="2400" b="1" dirty="0">
              <a:solidFill>
                <a:schemeClr val="accent6"/>
              </a:solidFill>
            </a:endParaRPr>
          </a:p>
        </p:txBody>
      </p:sp>
      <p:pic>
        <p:nvPicPr>
          <p:cNvPr id="6" name="Picture 5">
            <a:extLst>
              <a:ext uri="{FF2B5EF4-FFF2-40B4-BE49-F238E27FC236}">
                <a16:creationId xmlns:a16="http://schemas.microsoft.com/office/drawing/2014/main" id="{7CBC94A9-00E2-4887-8B03-7BA0CB952E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497" y="324616"/>
            <a:ext cx="3215718" cy="705694"/>
          </a:xfrm>
          <a:prstGeom prst="rect">
            <a:avLst/>
          </a:prstGeom>
        </p:spPr>
      </p:pic>
      <p:pic>
        <p:nvPicPr>
          <p:cNvPr id="7" name="Picture 6">
            <a:extLst>
              <a:ext uri="{FF2B5EF4-FFF2-40B4-BE49-F238E27FC236}">
                <a16:creationId xmlns:a16="http://schemas.microsoft.com/office/drawing/2014/main" id="{68205647-6296-4EBD-8D00-154D2E41231B}"/>
              </a:ext>
            </a:extLst>
          </p:cNvPr>
          <p:cNvPicPr>
            <a:picLocks noChangeAspect="1"/>
          </p:cNvPicPr>
          <p:nvPr/>
        </p:nvPicPr>
        <p:blipFill>
          <a:blip r:embed="rId4"/>
          <a:stretch>
            <a:fillRect/>
          </a:stretch>
        </p:blipFill>
        <p:spPr>
          <a:xfrm>
            <a:off x="8747703" y="181016"/>
            <a:ext cx="3444297" cy="940403"/>
          </a:xfrm>
          <a:prstGeom prst="rect">
            <a:avLst/>
          </a:prstGeom>
        </p:spPr>
      </p:pic>
      <p:sp>
        <p:nvSpPr>
          <p:cNvPr id="8" name="TextBox 7">
            <a:extLst>
              <a:ext uri="{FF2B5EF4-FFF2-40B4-BE49-F238E27FC236}">
                <a16:creationId xmlns:a16="http://schemas.microsoft.com/office/drawing/2014/main" id="{8208B5DD-BE91-4C21-8339-26155F742645}"/>
              </a:ext>
            </a:extLst>
          </p:cNvPr>
          <p:cNvSpPr txBox="1"/>
          <p:nvPr/>
        </p:nvSpPr>
        <p:spPr>
          <a:xfrm>
            <a:off x="918182" y="6263202"/>
            <a:ext cx="10355636" cy="369332"/>
          </a:xfrm>
          <a:prstGeom prst="rect">
            <a:avLst/>
          </a:prstGeom>
          <a:noFill/>
        </p:spPr>
        <p:txBody>
          <a:bodyPr wrap="square" rtlCol="0">
            <a:spAutoFit/>
          </a:bodyPr>
          <a:lstStyle/>
          <a:p>
            <a:r>
              <a:rPr lang="en-US" dirty="0">
                <a:solidFill>
                  <a:srgbClr val="FF0000"/>
                </a:solidFill>
              </a:rPr>
              <a:t>For any questions about completing the Offer Forms, please directly contact: </a:t>
            </a:r>
            <a:r>
              <a:rPr lang="en-US" altLang="en-US" dirty="0">
                <a:solidFill>
                  <a:srgbClr val="FF0000"/>
                </a:solidFill>
                <a:hlinkClick r:id="rId5">
                  <a:extLst>
                    <a:ext uri="{A12FA001-AC4F-418D-AE19-62706E023703}">
                      <ahyp:hlinkClr xmlns:ahyp="http://schemas.microsoft.com/office/drawing/2018/hyperlinkcolor" val="tx"/>
                    </a:ext>
                  </a:extLst>
                </a:hlinkClick>
              </a:rPr>
              <a:t>EnergyRFP@SVCleanEnergy.org</a:t>
            </a:r>
            <a:r>
              <a:rPr lang="en-US" altLang="en-US"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1671244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515871" y="1169616"/>
            <a:ext cx="8824784" cy="70569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sz="4000" b="1" dirty="0">
                <a:solidFill>
                  <a:schemeClr val="accent6"/>
                </a:solidFill>
              </a:rPr>
              <a:t>Proforma Term Sheet – Appendix B</a:t>
            </a:r>
            <a:br>
              <a:rPr lang="en-US" altLang="en-US" b="1" dirty="0">
                <a:solidFill>
                  <a:schemeClr val="accent6"/>
                </a:solidFill>
              </a:rPr>
            </a:br>
            <a:endParaRPr lang="en-US" altLang="en-US" sz="2400" b="1" dirty="0">
              <a:solidFill>
                <a:schemeClr val="accent6"/>
              </a:solidFill>
            </a:endParaRPr>
          </a:p>
        </p:txBody>
      </p:sp>
      <p:sp>
        <p:nvSpPr>
          <p:cNvPr id="288771" name="Rectangle 3"/>
          <p:cNvSpPr>
            <a:spLocks noChangeArrowheads="1"/>
          </p:cNvSpPr>
          <p:nvPr/>
        </p:nvSpPr>
        <p:spPr bwMode="auto">
          <a:xfrm>
            <a:off x="329394" y="2067030"/>
            <a:ext cx="4863391" cy="409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669925" indent="-325438">
              <a:defRPr>
                <a:solidFill>
                  <a:schemeClr val="tx1"/>
                </a:solidFill>
                <a:latin typeface="Arial" panose="020B0604020202020204" pitchFamily="34" charset="0"/>
              </a:defRPr>
            </a:lvl2pPr>
            <a:lvl3pPr marL="1022350" indent="-350838">
              <a:defRPr>
                <a:solidFill>
                  <a:schemeClr val="tx1"/>
                </a:solidFill>
                <a:latin typeface="Arial" panose="020B0604020202020204" pitchFamily="34" charset="0"/>
              </a:defRPr>
            </a:lvl3pPr>
            <a:lvl4pPr marL="1339850" indent="-315913">
              <a:defRPr>
                <a:solidFill>
                  <a:schemeClr val="tx1"/>
                </a:solidFill>
                <a:latin typeface="Arial" panose="020B0604020202020204" pitchFamily="34" charset="0"/>
              </a:defRPr>
            </a:lvl4pPr>
            <a:lvl5pPr marL="1681163" indent="-339725">
              <a:defRPr>
                <a:solidFill>
                  <a:schemeClr val="tx1"/>
                </a:solidFill>
                <a:latin typeface="Arial" panose="020B0604020202020204" pitchFamily="34" charset="0"/>
              </a:defRPr>
            </a:lvl5pPr>
            <a:lvl6pPr marL="2138363" indent="-339725" fontAlgn="base">
              <a:spcBef>
                <a:spcPct val="0"/>
              </a:spcBef>
              <a:spcAft>
                <a:spcPct val="0"/>
              </a:spcAft>
              <a:defRPr>
                <a:solidFill>
                  <a:schemeClr val="tx1"/>
                </a:solidFill>
                <a:latin typeface="Arial" panose="020B0604020202020204" pitchFamily="34" charset="0"/>
              </a:defRPr>
            </a:lvl6pPr>
            <a:lvl7pPr marL="2595563" indent="-339725" fontAlgn="base">
              <a:spcBef>
                <a:spcPct val="0"/>
              </a:spcBef>
              <a:spcAft>
                <a:spcPct val="0"/>
              </a:spcAft>
              <a:defRPr>
                <a:solidFill>
                  <a:schemeClr val="tx1"/>
                </a:solidFill>
                <a:latin typeface="Arial" panose="020B0604020202020204" pitchFamily="34" charset="0"/>
              </a:defRPr>
            </a:lvl7pPr>
            <a:lvl8pPr marL="3052763" indent="-339725" fontAlgn="base">
              <a:spcBef>
                <a:spcPct val="0"/>
              </a:spcBef>
              <a:spcAft>
                <a:spcPct val="0"/>
              </a:spcAft>
              <a:defRPr>
                <a:solidFill>
                  <a:schemeClr val="tx1"/>
                </a:solidFill>
                <a:latin typeface="Arial" panose="020B0604020202020204" pitchFamily="34" charset="0"/>
              </a:defRPr>
            </a:lvl8pPr>
            <a:lvl9pPr marL="3509963" indent="-339725" fontAlgn="base">
              <a:spcBef>
                <a:spcPct val="0"/>
              </a:spcBef>
              <a:spcAft>
                <a:spcPct val="0"/>
              </a:spcAft>
              <a:defRPr>
                <a:solidFill>
                  <a:schemeClr val="tx1"/>
                </a:solidFill>
                <a:latin typeface="Arial" panose="020B0604020202020204" pitchFamily="34" charset="0"/>
              </a:defRPr>
            </a:lvl9pPr>
          </a:lstStyle>
          <a:p>
            <a:pPr marL="230187" lvl="1" indent="0">
              <a:lnSpc>
                <a:spcPct val="80000"/>
              </a:lnSpc>
              <a:spcBef>
                <a:spcPct val="20000"/>
              </a:spcBef>
              <a:buClr>
                <a:schemeClr val="accent2"/>
              </a:buClr>
              <a:buSzPct val="60000"/>
            </a:pPr>
            <a:r>
              <a:rPr lang="en-US" altLang="en-US" sz="2600" dirty="0">
                <a:latin typeface="+mn-lt"/>
              </a:rPr>
              <a:t>Provide a red-line of the Proforma Term Sheet with project specific attributes, terms and conditions.  The Proforma Term Sheet is </a:t>
            </a:r>
            <a:r>
              <a:rPr lang="en-US" altLang="en-US" sz="2600" b="1" u="sng" dirty="0">
                <a:latin typeface="+mn-lt"/>
              </a:rPr>
              <a:t>indicative</a:t>
            </a:r>
            <a:r>
              <a:rPr lang="en-US" altLang="en-US" sz="2600" dirty="0">
                <a:latin typeface="+mn-lt"/>
              </a:rPr>
              <a:t> only.</a:t>
            </a:r>
          </a:p>
          <a:p>
            <a:pPr marL="230187" lvl="1" indent="0">
              <a:lnSpc>
                <a:spcPct val="80000"/>
              </a:lnSpc>
              <a:spcBef>
                <a:spcPct val="20000"/>
              </a:spcBef>
              <a:buClr>
                <a:schemeClr val="accent2"/>
              </a:buClr>
              <a:buSzPct val="60000"/>
            </a:pPr>
            <a:endParaRPr lang="en-US" altLang="en-US" sz="2600" dirty="0">
              <a:latin typeface="+mn-lt"/>
            </a:endParaRPr>
          </a:p>
          <a:p>
            <a:pPr marL="230187" lvl="1" indent="0">
              <a:lnSpc>
                <a:spcPct val="80000"/>
              </a:lnSpc>
              <a:spcBef>
                <a:spcPct val="20000"/>
              </a:spcBef>
              <a:buClr>
                <a:schemeClr val="accent2"/>
              </a:buClr>
              <a:buSzPct val="60000"/>
            </a:pPr>
            <a:r>
              <a:rPr lang="en-US" altLang="en-US" sz="2600" dirty="0">
                <a:latin typeface="+mn-lt"/>
              </a:rPr>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497" y="324616"/>
            <a:ext cx="3215718" cy="705694"/>
          </a:xfrm>
          <a:prstGeom prst="rect">
            <a:avLst/>
          </a:prstGeom>
        </p:spPr>
      </p:pic>
      <p:pic>
        <p:nvPicPr>
          <p:cNvPr id="5" name="Picture 4"/>
          <p:cNvPicPr>
            <a:picLocks noChangeAspect="1"/>
          </p:cNvPicPr>
          <p:nvPr/>
        </p:nvPicPr>
        <p:blipFill>
          <a:blip r:embed="rId4"/>
          <a:stretch>
            <a:fillRect/>
          </a:stretch>
        </p:blipFill>
        <p:spPr>
          <a:xfrm>
            <a:off x="8747703" y="181016"/>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12</a:t>
            </a:fld>
            <a:endParaRPr lang="en-US"/>
          </a:p>
        </p:txBody>
      </p:sp>
      <p:pic>
        <p:nvPicPr>
          <p:cNvPr id="7" name="Picture 6">
            <a:extLst>
              <a:ext uri="{FF2B5EF4-FFF2-40B4-BE49-F238E27FC236}">
                <a16:creationId xmlns:a16="http://schemas.microsoft.com/office/drawing/2014/main" id="{B42B31AC-2217-4698-ADFE-3814D52E0CBE}"/>
              </a:ext>
            </a:extLst>
          </p:cNvPr>
          <p:cNvPicPr>
            <a:picLocks noChangeAspect="1"/>
          </p:cNvPicPr>
          <p:nvPr/>
        </p:nvPicPr>
        <p:blipFill>
          <a:blip r:embed="rId5"/>
          <a:stretch>
            <a:fillRect/>
          </a:stretch>
        </p:blipFill>
        <p:spPr>
          <a:xfrm>
            <a:off x="6358856" y="1778465"/>
            <a:ext cx="4251216" cy="4577885"/>
          </a:xfrm>
          <a:prstGeom prst="rect">
            <a:avLst/>
          </a:prstGeom>
        </p:spPr>
      </p:pic>
    </p:spTree>
    <p:extLst>
      <p:ext uri="{BB962C8B-B14F-4D97-AF65-F5344CB8AC3E}">
        <p14:creationId xmlns:p14="http://schemas.microsoft.com/office/powerpoint/2010/main" val="308197960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515871" y="1169616"/>
            <a:ext cx="8824784" cy="70569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sz="4000" b="1" dirty="0">
                <a:solidFill>
                  <a:schemeClr val="accent6"/>
                </a:solidFill>
              </a:rPr>
              <a:t>Executive Summary</a:t>
            </a:r>
            <a:br>
              <a:rPr lang="en-US" altLang="en-US" b="1" dirty="0">
                <a:solidFill>
                  <a:schemeClr val="accent6"/>
                </a:solidFill>
              </a:rPr>
            </a:br>
            <a:endParaRPr lang="en-US" altLang="en-US" sz="2400" b="1" dirty="0">
              <a:solidFill>
                <a:schemeClr val="accent6"/>
              </a:solidFill>
            </a:endParaRPr>
          </a:p>
        </p:txBody>
      </p:sp>
      <p:sp>
        <p:nvSpPr>
          <p:cNvPr id="288771" name="Rectangle 3"/>
          <p:cNvSpPr>
            <a:spLocks noChangeArrowheads="1"/>
          </p:cNvSpPr>
          <p:nvPr/>
        </p:nvSpPr>
        <p:spPr bwMode="auto">
          <a:xfrm>
            <a:off x="314588" y="1757494"/>
            <a:ext cx="10192624" cy="4407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669925" indent="-325438">
              <a:defRPr>
                <a:solidFill>
                  <a:schemeClr val="tx1"/>
                </a:solidFill>
                <a:latin typeface="Arial" panose="020B0604020202020204" pitchFamily="34" charset="0"/>
              </a:defRPr>
            </a:lvl2pPr>
            <a:lvl3pPr marL="1022350" indent="-350838">
              <a:defRPr>
                <a:solidFill>
                  <a:schemeClr val="tx1"/>
                </a:solidFill>
                <a:latin typeface="Arial" panose="020B0604020202020204" pitchFamily="34" charset="0"/>
              </a:defRPr>
            </a:lvl3pPr>
            <a:lvl4pPr marL="1339850" indent="-315913">
              <a:defRPr>
                <a:solidFill>
                  <a:schemeClr val="tx1"/>
                </a:solidFill>
                <a:latin typeface="Arial" panose="020B0604020202020204" pitchFamily="34" charset="0"/>
              </a:defRPr>
            </a:lvl4pPr>
            <a:lvl5pPr marL="1681163" indent="-339725">
              <a:defRPr>
                <a:solidFill>
                  <a:schemeClr val="tx1"/>
                </a:solidFill>
                <a:latin typeface="Arial" panose="020B0604020202020204" pitchFamily="34" charset="0"/>
              </a:defRPr>
            </a:lvl5pPr>
            <a:lvl6pPr marL="2138363" indent="-339725" fontAlgn="base">
              <a:spcBef>
                <a:spcPct val="0"/>
              </a:spcBef>
              <a:spcAft>
                <a:spcPct val="0"/>
              </a:spcAft>
              <a:defRPr>
                <a:solidFill>
                  <a:schemeClr val="tx1"/>
                </a:solidFill>
                <a:latin typeface="Arial" panose="020B0604020202020204" pitchFamily="34" charset="0"/>
              </a:defRPr>
            </a:lvl6pPr>
            <a:lvl7pPr marL="2595563" indent="-339725" fontAlgn="base">
              <a:spcBef>
                <a:spcPct val="0"/>
              </a:spcBef>
              <a:spcAft>
                <a:spcPct val="0"/>
              </a:spcAft>
              <a:defRPr>
                <a:solidFill>
                  <a:schemeClr val="tx1"/>
                </a:solidFill>
                <a:latin typeface="Arial" panose="020B0604020202020204" pitchFamily="34" charset="0"/>
              </a:defRPr>
            </a:lvl7pPr>
            <a:lvl8pPr marL="3052763" indent="-339725" fontAlgn="base">
              <a:spcBef>
                <a:spcPct val="0"/>
              </a:spcBef>
              <a:spcAft>
                <a:spcPct val="0"/>
              </a:spcAft>
              <a:defRPr>
                <a:solidFill>
                  <a:schemeClr val="tx1"/>
                </a:solidFill>
                <a:latin typeface="Arial" panose="020B0604020202020204" pitchFamily="34" charset="0"/>
              </a:defRPr>
            </a:lvl8pPr>
            <a:lvl9pPr marL="3509963" indent="-339725" fontAlgn="base">
              <a:spcBef>
                <a:spcPct val="0"/>
              </a:spcBef>
              <a:spcAft>
                <a:spcPct val="0"/>
              </a:spcAft>
              <a:defRPr>
                <a:solidFill>
                  <a:schemeClr val="tx1"/>
                </a:solidFill>
                <a:latin typeface="Arial" panose="020B0604020202020204" pitchFamily="34" charset="0"/>
              </a:defRPr>
            </a:lvl9pPr>
          </a:lstStyle>
          <a:p>
            <a:pPr marL="230187" lvl="1" indent="0">
              <a:lnSpc>
                <a:spcPct val="80000"/>
              </a:lnSpc>
              <a:spcBef>
                <a:spcPct val="20000"/>
              </a:spcBef>
              <a:buClr>
                <a:schemeClr val="accent2"/>
              </a:buClr>
              <a:buSzPct val="60000"/>
            </a:pPr>
            <a:r>
              <a:rPr lang="en-US" altLang="en-US" sz="2600" dirty="0"/>
              <a:t>For the purpose of scoring and ranking, proposals must include a summary of the following: </a:t>
            </a:r>
          </a:p>
          <a:p>
            <a:pPr marL="1300162" lvl="3" indent="-457200">
              <a:lnSpc>
                <a:spcPct val="80000"/>
              </a:lnSpc>
              <a:spcBef>
                <a:spcPct val="20000"/>
              </a:spcBef>
              <a:buClr>
                <a:schemeClr val="accent6"/>
              </a:buClr>
              <a:buSzPct val="60000"/>
              <a:buFont typeface="Wingdings" panose="05000000000000000000" pitchFamily="2" charset="2"/>
              <a:buChar char="ü"/>
            </a:pPr>
            <a:r>
              <a:rPr lang="en-US" altLang="en-US" sz="2400" b="1" dirty="0"/>
              <a:t>Cost</a:t>
            </a:r>
            <a:r>
              <a:rPr lang="en-US" altLang="en-US" sz="2400" dirty="0"/>
              <a:t> – Proposed PPA rate ($/MWh) and term</a:t>
            </a:r>
          </a:p>
          <a:p>
            <a:pPr marL="1300162" lvl="3" indent="-457200">
              <a:lnSpc>
                <a:spcPct val="80000"/>
              </a:lnSpc>
              <a:spcBef>
                <a:spcPct val="20000"/>
              </a:spcBef>
              <a:buClr>
                <a:schemeClr val="accent6"/>
              </a:buClr>
              <a:buSzPct val="60000"/>
              <a:buFont typeface="Wingdings" panose="05000000000000000000" pitchFamily="2" charset="2"/>
              <a:buChar char="ü"/>
            </a:pPr>
            <a:r>
              <a:rPr lang="en-US" altLang="en-US" sz="2400" b="1" dirty="0"/>
              <a:t>Project Risk</a:t>
            </a:r>
            <a:r>
              <a:rPr lang="en-US" altLang="en-US" sz="2400" dirty="0"/>
              <a:t> - Likelihood of project delaying/failing to come on-line, potential risks to delivery, </a:t>
            </a:r>
            <a:r>
              <a:rPr lang="en-US" altLang="en-US" sz="2400" dirty="0" err="1"/>
              <a:t>etc</a:t>
            </a:r>
            <a:endParaRPr lang="en-US" altLang="en-US" sz="2400" dirty="0"/>
          </a:p>
          <a:p>
            <a:pPr marL="1300162" lvl="3" indent="-457200">
              <a:lnSpc>
                <a:spcPct val="80000"/>
              </a:lnSpc>
              <a:spcBef>
                <a:spcPct val="20000"/>
              </a:spcBef>
              <a:buClr>
                <a:schemeClr val="accent6"/>
              </a:buClr>
              <a:buSzPct val="60000"/>
              <a:buFont typeface="Wingdings" panose="05000000000000000000" pitchFamily="2" charset="2"/>
              <a:buChar char="ü"/>
            </a:pPr>
            <a:r>
              <a:rPr lang="en-US" altLang="en-US" sz="2400" b="1" dirty="0"/>
              <a:t>On-peak Delivery </a:t>
            </a:r>
            <a:r>
              <a:rPr lang="en-US" altLang="en-US" sz="2400" dirty="0"/>
              <a:t>– Ability to deliver energy in expensive hours</a:t>
            </a:r>
          </a:p>
          <a:p>
            <a:pPr marL="1300162" lvl="3" indent="-457200">
              <a:lnSpc>
                <a:spcPct val="80000"/>
              </a:lnSpc>
              <a:spcBef>
                <a:spcPct val="20000"/>
              </a:spcBef>
              <a:buClr>
                <a:schemeClr val="accent6"/>
              </a:buClr>
              <a:buSzPct val="60000"/>
              <a:buFont typeface="Wingdings" panose="05000000000000000000" pitchFamily="2" charset="2"/>
              <a:buChar char="ü"/>
            </a:pPr>
            <a:r>
              <a:rPr lang="en-US" altLang="en-US" sz="2400" b="1" dirty="0"/>
              <a:t>Experience</a:t>
            </a:r>
            <a:r>
              <a:rPr lang="en-US" altLang="en-US" sz="2400" dirty="0"/>
              <a:t> – Organization’s creditworthiness and development experience</a:t>
            </a:r>
          </a:p>
          <a:p>
            <a:pPr marL="1300162" lvl="3" indent="-457200">
              <a:lnSpc>
                <a:spcPct val="80000"/>
              </a:lnSpc>
              <a:spcBef>
                <a:spcPct val="20000"/>
              </a:spcBef>
              <a:buClr>
                <a:schemeClr val="accent6"/>
              </a:buClr>
              <a:buSzPct val="60000"/>
              <a:buFont typeface="Wingdings" panose="05000000000000000000" pitchFamily="2" charset="2"/>
              <a:buChar char="ü"/>
            </a:pPr>
            <a:r>
              <a:rPr lang="en-US" altLang="en-US" sz="2400" b="1" dirty="0"/>
              <a:t>Project Location </a:t>
            </a:r>
            <a:r>
              <a:rPr lang="en-US" altLang="en-US" sz="2400" dirty="0"/>
              <a:t>– Resource location and proximity to load</a:t>
            </a:r>
          </a:p>
          <a:p>
            <a:pPr marL="1300162" lvl="3" indent="-457200">
              <a:lnSpc>
                <a:spcPct val="80000"/>
              </a:lnSpc>
              <a:spcBef>
                <a:spcPct val="20000"/>
              </a:spcBef>
              <a:buClr>
                <a:schemeClr val="accent6"/>
              </a:buClr>
              <a:buSzPct val="60000"/>
              <a:buFont typeface="Wingdings" panose="05000000000000000000" pitchFamily="2" charset="2"/>
              <a:buChar char="ü"/>
            </a:pPr>
            <a:r>
              <a:rPr lang="en-US" altLang="en-US" sz="2400" b="1" dirty="0"/>
              <a:t>Reliability and Resource Adequacy </a:t>
            </a:r>
            <a:r>
              <a:rPr lang="en-US" altLang="en-US" sz="2400" dirty="0"/>
              <a:t>– Ability to meet RA requirements</a:t>
            </a:r>
          </a:p>
          <a:p>
            <a:pPr marL="1300162" lvl="3" indent="-457200">
              <a:lnSpc>
                <a:spcPct val="80000"/>
              </a:lnSpc>
              <a:spcBef>
                <a:spcPct val="20000"/>
              </a:spcBef>
              <a:buClr>
                <a:schemeClr val="accent6"/>
              </a:buClr>
              <a:buSzPct val="60000"/>
              <a:buFont typeface="Wingdings" panose="05000000000000000000" pitchFamily="2" charset="2"/>
              <a:buChar char="ü"/>
            </a:pPr>
            <a:endParaRPr lang="en-US" altLang="en-US" sz="2400" dirty="0"/>
          </a:p>
          <a:p>
            <a:pPr marL="525462" lvl="2" indent="0" algn="ctr">
              <a:lnSpc>
                <a:spcPct val="80000"/>
              </a:lnSpc>
              <a:spcBef>
                <a:spcPct val="20000"/>
              </a:spcBef>
              <a:buClr>
                <a:schemeClr val="accent6"/>
              </a:buClr>
              <a:buSzPct val="60000"/>
            </a:pPr>
            <a:r>
              <a:rPr lang="en-US" altLang="en-US" sz="2400" b="1" u="sng" dirty="0"/>
              <a:t>Two Pages Maximum in PDF format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497" y="324616"/>
            <a:ext cx="3215718" cy="705694"/>
          </a:xfrm>
          <a:prstGeom prst="rect">
            <a:avLst/>
          </a:prstGeom>
        </p:spPr>
      </p:pic>
      <p:pic>
        <p:nvPicPr>
          <p:cNvPr id="5" name="Picture 4"/>
          <p:cNvPicPr>
            <a:picLocks noChangeAspect="1"/>
          </p:cNvPicPr>
          <p:nvPr/>
        </p:nvPicPr>
        <p:blipFill>
          <a:blip r:embed="rId4"/>
          <a:stretch>
            <a:fillRect/>
          </a:stretch>
        </p:blipFill>
        <p:spPr>
          <a:xfrm>
            <a:off x="8747703" y="181016"/>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13</a:t>
            </a:fld>
            <a:endParaRPr lang="en-US"/>
          </a:p>
        </p:txBody>
      </p:sp>
    </p:spTree>
    <p:extLst>
      <p:ext uri="{BB962C8B-B14F-4D97-AF65-F5344CB8AC3E}">
        <p14:creationId xmlns:p14="http://schemas.microsoft.com/office/powerpoint/2010/main" val="323758079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520C339-3F81-456F-8E5D-2C8EB729FA48}"/>
              </a:ext>
            </a:extLst>
          </p:cNvPr>
          <p:cNvSpPr>
            <a:spLocks noGrp="1"/>
          </p:cNvSpPr>
          <p:nvPr>
            <p:ph idx="1"/>
          </p:nvPr>
        </p:nvSpPr>
        <p:spPr>
          <a:xfrm>
            <a:off x="838200" y="1904283"/>
            <a:ext cx="10515600" cy="4351338"/>
          </a:xfrm>
        </p:spPr>
        <p:txBody>
          <a:bodyPr/>
          <a:lstStyle/>
          <a:p>
            <a:r>
              <a:rPr lang="en-US" dirty="0"/>
              <a:t>Submittal Due Date</a:t>
            </a:r>
          </a:p>
          <a:p>
            <a:pPr lvl="1"/>
            <a:r>
              <a:rPr lang="en-US" dirty="0"/>
              <a:t>Note that there was an error in the original RFO release stating an incorrect Submittal Due Date. The final submission due date is </a:t>
            </a:r>
            <a:r>
              <a:rPr lang="en-US" b="1" u="sng" dirty="0"/>
              <a:t>May 17</a:t>
            </a:r>
            <a:r>
              <a:rPr lang="en-US" b="1" u="sng" baseline="30000" dirty="0"/>
              <a:t>th</a:t>
            </a:r>
            <a:r>
              <a:rPr lang="en-US" b="1" u="sng" dirty="0"/>
              <a:t>, 2019 at 5pm.</a:t>
            </a:r>
          </a:p>
          <a:p>
            <a:r>
              <a:rPr lang="en-US" dirty="0"/>
              <a:t>Preferred Delivery Shape</a:t>
            </a:r>
          </a:p>
          <a:p>
            <a:pPr lvl="1"/>
            <a:r>
              <a:rPr lang="en-US" dirty="0"/>
              <a:t>Ideal delivery shape would match Hourly Load Shapes, as linked in the RFO document. </a:t>
            </a:r>
          </a:p>
          <a:p>
            <a:pPr lvl="1"/>
            <a:r>
              <a:rPr lang="en-US" dirty="0"/>
              <a:t>Anticipating an increase in evening ramp (neck of the duck curve), energy delivery during evening peak hours of approximately 4-7pm is highly desired.</a:t>
            </a:r>
          </a:p>
        </p:txBody>
      </p:sp>
      <p:sp>
        <p:nvSpPr>
          <p:cNvPr id="3" name="Slide Number Placeholder 2">
            <a:extLst>
              <a:ext uri="{FF2B5EF4-FFF2-40B4-BE49-F238E27FC236}">
                <a16:creationId xmlns:a16="http://schemas.microsoft.com/office/drawing/2014/main" id="{C6177AAA-DD05-4AB8-BCC6-3C2452C0DC31}"/>
              </a:ext>
            </a:extLst>
          </p:cNvPr>
          <p:cNvSpPr>
            <a:spLocks noGrp="1"/>
          </p:cNvSpPr>
          <p:nvPr>
            <p:ph type="sldNum" sz="quarter" idx="12"/>
          </p:nvPr>
        </p:nvSpPr>
        <p:spPr/>
        <p:txBody>
          <a:bodyPr/>
          <a:lstStyle/>
          <a:p>
            <a:fld id="{C60F2271-4F3B-43E9-987D-A445D0678781}" type="slidenum">
              <a:rPr lang="en-US" smtClean="0"/>
              <a:t>14</a:t>
            </a:fld>
            <a:endParaRPr lang="en-US"/>
          </a:p>
        </p:txBody>
      </p:sp>
      <p:sp>
        <p:nvSpPr>
          <p:cNvPr id="5" name="Rectangle 2">
            <a:extLst>
              <a:ext uri="{FF2B5EF4-FFF2-40B4-BE49-F238E27FC236}">
                <a16:creationId xmlns:a16="http://schemas.microsoft.com/office/drawing/2014/main" id="{D8838154-E7A2-4227-A923-53EA197929F0}"/>
              </a:ext>
            </a:extLst>
          </p:cNvPr>
          <p:cNvSpPr txBox="1">
            <a:spLocks noChangeArrowheads="1"/>
          </p:cNvSpPr>
          <p:nvPr/>
        </p:nvSpPr>
        <p:spPr>
          <a:xfrm>
            <a:off x="515871" y="1169616"/>
            <a:ext cx="8824784" cy="705694"/>
          </a:xfrm>
          <a:prstGeom prst="rect">
            <a:avLst/>
          </a:prstGeo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4000" b="1" dirty="0">
                <a:solidFill>
                  <a:schemeClr val="accent6"/>
                </a:solidFill>
              </a:rPr>
              <a:t>Clarifications</a:t>
            </a:r>
            <a:endParaRPr lang="en-US" altLang="en-US" sz="2400" b="1" dirty="0">
              <a:solidFill>
                <a:schemeClr val="accent6"/>
              </a:solidFill>
            </a:endParaRPr>
          </a:p>
        </p:txBody>
      </p:sp>
      <p:pic>
        <p:nvPicPr>
          <p:cNvPr id="6" name="Picture 5">
            <a:extLst>
              <a:ext uri="{FF2B5EF4-FFF2-40B4-BE49-F238E27FC236}">
                <a16:creationId xmlns:a16="http://schemas.microsoft.com/office/drawing/2014/main" id="{800E5E43-1EE6-4F8E-ACC9-BA7858C426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497" y="324616"/>
            <a:ext cx="3215718" cy="705694"/>
          </a:xfrm>
          <a:prstGeom prst="rect">
            <a:avLst/>
          </a:prstGeom>
        </p:spPr>
      </p:pic>
      <p:pic>
        <p:nvPicPr>
          <p:cNvPr id="7" name="Picture 6">
            <a:extLst>
              <a:ext uri="{FF2B5EF4-FFF2-40B4-BE49-F238E27FC236}">
                <a16:creationId xmlns:a16="http://schemas.microsoft.com/office/drawing/2014/main" id="{BD8D568C-A1C4-40DD-9798-D9607E768F89}"/>
              </a:ext>
            </a:extLst>
          </p:cNvPr>
          <p:cNvPicPr>
            <a:picLocks noChangeAspect="1"/>
          </p:cNvPicPr>
          <p:nvPr/>
        </p:nvPicPr>
        <p:blipFill>
          <a:blip r:embed="rId3"/>
          <a:stretch>
            <a:fillRect/>
          </a:stretch>
        </p:blipFill>
        <p:spPr>
          <a:xfrm>
            <a:off x="8747703" y="181016"/>
            <a:ext cx="3444297" cy="940403"/>
          </a:xfrm>
          <a:prstGeom prst="rect">
            <a:avLst/>
          </a:prstGeom>
        </p:spPr>
      </p:pic>
    </p:spTree>
    <p:extLst>
      <p:ext uri="{BB962C8B-B14F-4D97-AF65-F5344CB8AC3E}">
        <p14:creationId xmlns:p14="http://schemas.microsoft.com/office/powerpoint/2010/main" val="2660199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515871" y="1256703"/>
            <a:ext cx="8824784" cy="70569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sz="4000" b="1" dirty="0">
                <a:solidFill>
                  <a:schemeClr val="accent6"/>
                </a:solidFill>
              </a:rPr>
              <a:t>Submittal Documents</a:t>
            </a:r>
            <a:br>
              <a:rPr lang="en-US" altLang="en-US" b="1" dirty="0">
                <a:solidFill>
                  <a:schemeClr val="accent6"/>
                </a:solidFill>
              </a:rPr>
            </a:br>
            <a:endParaRPr lang="en-US" altLang="en-US" sz="2400" b="1" dirty="0">
              <a:solidFill>
                <a:schemeClr val="accent6"/>
              </a:solidFill>
            </a:endParaRPr>
          </a:p>
        </p:txBody>
      </p:sp>
      <p:sp>
        <p:nvSpPr>
          <p:cNvPr id="288771" name="Rectangle 3"/>
          <p:cNvSpPr>
            <a:spLocks noChangeArrowheads="1"/>
          </p:cNvSpPr>
          <p:nvPr/>
        </p:nvSpPr>
        <p:spPr bwMode="auto">
          <a:xfrm>
            <a:off x="321005" y="1962397"/>
            <a:ext cx="11486500" cy="391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669925" indent="-325438">
              <a:defRPr>
                <a:solidFill>
                  <a:schemeClr val="tx1"/>
                </a:solidFill>
                <a:latin typeface="Arial" panose="020B0604020202020204" pitchFamily="34" charset="0"/>
              </a:defRPr>
            </a:lvl2pPr>
            <a:lvl3pPr marL="1022350" indent="-350838">
              <a:defRPr>
                <a:solidFill>
                  <a:schemeClr val="tx1"/>
                </a:solidFill>
                <a:latin typeface="Arial" panose="020B0604020202020204" pitchFamily="34" charset="0"/>
              </a:defRPr>
            </a:lvl3pPr>
            <a:lvl4pPr marL="1339850" indent="-315913">
              <a:defRPr>
                <a:solidFill>
                  <a:schemeClr val="tx1"/>
                </a:solidFill>
                <a:latin typeface="Arial" panose="020B0604020202020204" pitchFamily="34" charset="0"/>
              </a:defRPr>
            </a:lvl4pPr>
            <a:lvl5pPr marL="1681163" indent="-339725">
              <a:defRPr>
                <a:solidFill>
                  <a:schemeClr val="tx1"/>
                </a:solidFill>
                <a:latin typeface="Arial" panose="020B0604020202020204" pitchFamily="34" charset="0"/>
              </a:defRPr>
            </a:lvl5pPr>
            <a:lvl6pPr marL="2138363" indent="-339725" fontAlgn="base">
              <a:spcBef>
                <a:spcPct val="0"/>
              </a:spcBef>
              <a:spcAft>
                <a:spcPct val="0"/>
              </a:spcAft>
              <a:defRPr>
                <a:solidFill>
                  <a:schemeClr val="tx1"/>
                </a:solidFill>
                <a:latin typeface="Arial" panose="020B0604020202020204" pitchFamily="34" charset="0"/>
              </a:defRPr>
            </a:lvl6pPr>
            <a:lvl7pPr marL="2595563" indent="-339725" fontAlgn="base">
              <a:spcBef>
                <a:spcPct val="0"/>
              </a:spcBef>
              <a:spcAft>
                <a:spcPct val="0"/>
              </a:spcAft>
              <a:defRPr>
                <a:solidFill>
                  <a:schemeClr val="tx1"/>
                </a:solidFill>
                <a:latin typeface="Arial" panose="020B0604020202020204" pitchFamily="34" charset="0"/>
              </a:defRPr>
            </a:lvl7pPr>
            <a:lvl8pPr marL="3052763" indent="-339725" fontAlgn="base">
              <a:spcBef>
                <a:spcPct val="0"/>
              </a:spcBef>
              <a:spcAft>
                <a:spcPct val="0"/>
              </a:spcAft>
              <a:defRPr>
                <a:solidFill>
                  <a:schemeClr val="tx1"/>
                </a:solidFill>
                <a:latin typeface="Arial" panose="020B0604020202020204" pitchFamily="34" charset="0"/>
              </a:defRPr>
            </a:lvl8pPr>
            <a:lvl9pPr marL="3509963" indent="-339725" fontAlgn="base">
              <a:spcBef>
                <a:spcPct val="0"/>
              </a:spcBef>
              <a:spcAft>
                <a:spcPct val="0"/>
              </a:spcAft>
              <a:defRPr>
                <a:solidFill>
                  <a:schemeClr val="tx1"/>
                </a:solidFill>
                <a:latin typeface="Arial" panose="020B0604020202020204" pitchFamily="34" charset="0"/>
              </a:defRPr>
            </a:lvl9pPr>
          </a:lstStyle>
          <a:p>
            <a:pPr marL="230187" lvl="1" indent="0">
              <a:lnSpc>
                <a:spcPct val="80000"/>
              </a:lnSpc>
              <a:spcBef>
                <a:spcPct val="20000"/>
              </a:spcBef>
              <a:buClr>
                <a:schemeClr val="accent2"/>
              </a:buClr>
              <a:buSzPct val="60000"/>
            </a:pPr>
            <a:r>
              <a:rPr lang="en-US" altLang="en-US" sz="2600" dirty="0">
                <a:latin typeface="+mn-lt"/>
              </a:rPr>
              <a:t>1. Completed Offer Form – Appendix A (spreadsheet)</a:t>
            </a:r>
          </a:p>
          <a:p>
            <a:pPr marL="744537" lvl="1" indent="-514350">
              <a:lnSpc>
                <a:spcPct val="80000"/>
              </a:lnSpc>
              <a:spcBef>
                <a:spcPct val="20000"/>
              </a:spcBef>
              <a:buClr>
                <a:schemeClr val="accent2"/>
              </a:buClr>
              <a:buSzPct val="60000"/>
              <a:buAutoNum type="arabicParenR"/>
            </a:pPr>
            <a:endParaRPr lang="en-US" altLang="en-US" sz="2600" dirty="0">
              <a:latin typeface="+mn-lt"/>
            </a:endParaRPr>
          </a:p>
          <a:p>
            <a:pPr marL="230187" lvl="1" indent="0">
              <a:lnSpc>
                <a:spcPct val="80000"/>
              </a:lnSpc>
              <a:spcBef>
                <a:spcPct val="20000"/>
              </a:spcBef>
              <a:buClr>
                <a:schemeClr val="accent2"/>
              </a:buClr>
              <a:buSzPct val="60000"/>
            </a:pPr>
            <a:r>
              <a:rPr lang="en-US" altLang="en-US" sz="2600" dirty="0">
                <a:latin typeface="+mn-lt"/>
              </a:rPr>
              <a:t>2. Proforma Term Sheet – Appendix B (redline Word document)</a:t>
            </a:r>
          </a:p>
          <a:p>
            <a:pPr marL="230187" lvl="1" indent="0">
              <a:lnSpc>
                <a:spcPct val="80000"/>
              </a:lnSpc>
              <a:spcBef>
                <a:spcPct val="20000"/>
              </a:spcBef>
              <a:buClr>
                <a:schemeClr val="accent2"/>
              </a:buClr>
              <a:buSzPct val="60000"/>
            </a:pPr>
            <a:r>
              <a:rPr lang="en-US" altLang="en-US" sz="2600" dirty="0">
                <a:latin typeface="+mn-lt"/>
              </a:rPr>
              <a:t> </a:t>
            </a:r>
          </a:p>
          <a:p>
            <a:pPr marL="230187" lvl="1" indent="0">
              <a:lnSpc>
                <a:spcPct val="80000"/>
              </a:lnSpc>
              <a:spcBef>
                <a:spcPct val="20000"/>
              </a:spcBef>
              <a:buClr>
                <a:schemeClr val="accent2"/>
              </a:buClr>
              <a:buSzPct val="60000"/>
            </a:pPr>
            <a:r>
              <a:rPr lang="en-US" altLang="en-US" sz="2600" dirty="0">
                <a:latin typeface="+mn-lt"/>
              </a:rPr>
              <a:t>3. Executive Summary – 2 pages maximum (PDF) [Refer to section 6.2.2 and 				          Scoring Rubric]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497" y="324616"/>
            <a:ext cx="3215718" cy="705694"/>
          </a:xfrm>
          <a:prstGeom prst="rect">
            <a:avLst/>
          </a:prstGeom>
        </p:spPr>
      </p:pic>
      <p:pic>
        <p:nvPicPr>
          <p:cNvPr id="5" name="Picture 4"/>
          <p:cNvPicPr>
            <a:picLocks noChangeAspect="1"/>
          </p:cNvPicPr>
          <p:nvPr/>
        </p:nvPicPr>
        <p:blipFill>
          <a:blip r:embed="rId4"/>
          <a:stretch>
            <a:fillRect/>
          </a:stretch>
        </p:blipFill>
        <p:spPr>
          <a:xfrm>
            <a:off x="8747703" y="181016"/>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15</a:t>
            </a:fld>
            <a:endParaRPr lang="en-US"/>
          </a:p>
        </p:txBody>
      </p:sp>
      <p:sp>
        <p:nvSpPr>
          <p:cNvPr id="3" name="TextBox 2">
            <a:extLst>
              <a:ext uri="{FF2B5EF4-FFF2-40B4-BE49-F238E27FC236}">
                <a16:creationId xmlns:a16="http://schemas.microsoft.com/office/drawing/2014/main" id="{A37A0123-528A-4B05-AF2F-AD702A1C24CE}"/>
              </a:ext>
            </a:extLst>
          </p:cNvPr>
          <p:cNvSpPr txBox="1"/>
          <p:nvPr/>
        </p:nvSpPr>
        <p:spPr>
          <a:xfrm>
            <a:off x="380635" y="5001302"/>
            <a:ext cx="11235308" cy="830997"/>
          </a:xfrm>
          <a:prstGeom prst="rect">
            <a:avLst/>
          </a:prstGeom>
          <a:noFill/>
        </p:spPr>
        <p:txBody>
          <a:bodyPr wrap="square" rtlCol="0">
            <a:spAutoFit/>
          </a:bodyPr>
          <a:lstStyle/>
          <a:p>
            <a:pPr algn="ctr"/>
            <a:r>
              <a:rPr lang="en-US" altLang="en-US" sz="2400" b="1" dirty="0">
                <a:solidFill>
                  <a:srgbClr val="FF0000"/>
                </a:solidFill>
              </a:rPr>
              <a:t>Compliant Proposals are those meeting Submittal and Product requirements.</a:t>
            </a:r>
            <a:endParaRPr lang="en-US" altLang="en-US" sz="2800" b="1" dirty="0">
              <a:solidFill>
                <a:srgbClr val="FF0000"/>
              </a:solidFill>
            </a:endParaRPr>
          </a:p>
          <a:p>
            <a:pPr algn="ctr"/>
            <a:endParaRPr lang="en-US" sz="2400" dirty="0"/>
          </a:p>
        </p:txBody>
      </p:sp>
    </p:spTree>
    <p:extLst>
      <p:ext uri="{BB962C8B-B14F-4D97-AF65-F5344CB8AC3E}">
        <p14:creationId xmlns:p14="http://schemas.microsoft.com/office/powerpoint/2010/main" val="180022419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a:xfrm>
            <a:off x="495562" y="1123346"/>
            <a:ext cx="9347661" cy="896812"/>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b="1" dirty="0">
                <a:solidFill>
                  <a:schemeClr val="accent6"/>
                </a:solidFill>
              </a:rPr>
              <a:t>Shortlisted Offers &amp; Required Documents</a:t>
            </a:r>
          </a:p>
        </p:txBody>
      </p:sp>
      <p:sp>
        <p:nvSpPr>
          <p:cNvPr id="393219" name="Rectangle 3"/>
          <p:cNvSpPr>
            <a:spLocks noChangeArrowheads="1"/>
          </p:cNvSpPr>
          <p:nvPr/>
        </p:nvSpPr>
        <p:spPr bwMode="auto">
          <a:xfrm>
            <a:off x="599364" y="2060623"/>
            <a:ext cx="9991898" cy="441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669925" indent="-325438">
              <a:defRPr>
                <a:solidFill>
                  <a:schemeClr val="tx1"/>
                </a:solidFill>
                <a:latin typeface="Arial" panose="020B0604020202020204" pitchFamily="34" charset="0"/>
              </a:defRPr>
            </a:lvl2pPr>
            <a:lvl3pPr marL="1022350" indent="-350838">
              <a:defRPr>
                <a:solidFill>
                  <a:schemeClr val="tx1"/>
                </a:solidFill>
                <a:latin typeface="Arial" panose="020B0604020202020204" pitchFamily="34" charset="0"/>
              </a:defRPr>
            </a:lvl3pPr>
            <a:lvl4pPr marL="1339850" indent="-315913">
              <a:defRPr>
                <a:solidFill>
                  <a:schemeClr val="tx1"/>
                </a:solidFill>
                <a:latin typeface="Arial" panose="020B0604020202020204" pitchFamily="34" charset="0"/>
              </a:defRPr>
            </a:lvl4pPr>
            <a:lvl5pPr marL="1681163" indent="-339725">
              <a:defRPr>
                <a:solidFill>
                  <a:schemeClr val="tx1"/>
                </a:solidFill>
                <a:latin typeface="Arial" panose="020B0604020202020204" pitchFamily="34" charset="0"/>
              </a:defRPr>
            </a:lvl5pPr>
            <a:lvl6pPr marL="2138363" indent="-339725" fontAlgn="base">
              <a:spcBef>
                <a:spcPct val="0"/>
              </a:spcBef>
              <a:spcAft>
                <a:spcPct val="0"/>
              </a:spcAft>
              <a:defRPr>
                <a:solidFill>
                  <a:schemeClr val="tx1"/>
                </a:solidFill>
                <a:latin typeface="Arial" panose="020B0604020202020204" pitchFamily="34" charset="0"/>
              </a:defRPr>
            </a:lvl6pPr>
            <a:lvl7pPr marL="2595563" indent="-339725" fontAlgn="base">
              <a:spcBef>
                <a:spcPct val="0"/>
              </a:spcBef>
              <a:spcAft>
                <a:spcPct val="0"/>
              </a:spcAft>
              <a:defRPr>
                <a:solidFill>
                  <a:schemeClr val="tx1"/>
                </a:solidFill>
                <a:latin typeface="Arial" panose="020B0604020202020204" pitchFamily="34" charset="0"/>
              </a:defRPr>
            </a:lvl7pPr>
            <a:lvl8pPr marL="3052763" indent="-339725" fontAlgn="base">
              <a:spcBef>
                <a:spcPct val="0"/>
              </a:spcBef>
              <a:spcAft>
                <a:spcPct val="0"/>
              </a:spcAft>
              <a:defRPr>
                <a:solidFill>
                  <a:schemeClr val="tx1"/>
                </a:solidFill>
                <a:latin typeface="Arial" panose="020B0604020202020204" pitchFamily="34" charset="0"/>
              </a:defRPr>
            </a:lvl8pPr>
            <a:lvl9pPr marL="3509963" indent="-339725" fontAlgn="base">
              <a:spcBef>
                <a:spcPct val="0"/>
              </a:spcBef>
              <a:spcAft>
                <a:spcPct val="0"/>
              </a:spcAft>
              <a:defRPr>
                <a:solidFill>
                  <a:schemeClr val="tx1"/>
                </a:solidFill>
                <a:latin typeface="Arial" panose="020B0604020202020204" pitchFamily="34" charset="0"/>
              </a:defRPr>
            </a:lvl9pPr>
          </a:lstStyle>
          <a:p>
            <a:pPr marL="0" indent="0">
              <a:spcBef>
                <a:spcPct val="20000"/>
              </a:spcBef>
              <a:buClr>
                <a:schemeClr val="accent2"/>
              </a:buClr>
              <a:buSzPct val="75000"/>
            </a:pPr>
            <a:r>
              <a:rPr lang="en-US" altLang="en-US" sz="2400" dirty="0"/>
              <a:t>The following items are due </a:t>
            </a:r>
            <a:r>
              <a:rPr lang="en-US" altLang="en-US" sz="2400" dirty="0">
                <a:highlight>
                  <a:srgbClr val="FFFF00"/>
                </a:highlight>
              </a:rPr>
              <a:t>within 7 business days</a:t>
            </a:r>
            <a:r>
              <a:rPr lang="en-US" altLang="en-US" sz="2400" dirty="0"/>
              <a:t> of notification that your Offer has been Shortlisted* to move to the Negotiation phase of this Joint RFO:</a:t>
            </a:r>
          </a:p>
          <a:p>
            <a:pPr marL="696912" lvl="2" indent="0">
              <a:spcBef>
                <a:spcPct val="20000"/>
              </a:spcBef>
              <a:buClr>
                <a:schemeClr val="accent2"/>
              </a:buClr>
              <a:buSzPct val="60000"/>
            </a:pPr>
            <a:r>
              <a:rPr lang="en-US" altLang="en-US" sz="2000" dirty="0"/>
              <a:t>1) Receipt by SVCE or MBCP of the required Offer Deposit</a:t>
            </a:r>
          </a:p>
          <a:p>
            <a:pPr marL="696912" lvl="2" indent="0">
              <a:spcBef>
                <a:spcPct val="20000"/>
              </a:spcBef>
              <a:buClr>
                <a:schemeClr val="accent2"/>
              </a:buClr>
              <a:buSzPct val="60000"/>
            </a:pPr>
            <a:r>
              <a:rPr lang="en-US" altLang="en-US" sz="2000" dirty="0"/>
              <a:t>2) An executed Confidentiality Agreement </a:t>
            </a:r>
          </a:p>
          <a:p>
            <a:pPr marL="696912" lvl="2" indent="0">
              <a:spcBef>
                <a:spcPct val="20000"/>
              </a:spcBef>
              <a:buClr>
                <a:schemeClr val="accent2"/>
              </a:buClr>
              <a:buSzPct val="60000"/>
            </a:pPr>
            <a:r>
              <a:rPr lang="en-US" altLang="en-US" sz="2000" dirty="0"/>
              <a:t>3) A completed Credit and Finance Information Form</a:t>
            </a:r>
          </a:p>
          <a:p>
            <a:pPr marL="696912" lvl="2" indent="0">
              <a:spcBef>
                <a:spcPct val="20000"/>
              </a:spcBef>
              <a:buClr>
                <a:schemeClr val="accent2"/>
              </a:buClr>
              <a:buSzPct val="60000"/>
            </a:pPr>
            <a:endParaRPr lang="en-US" altLang="en-US" sz="2000" dirty="0"/>
          </a:p>
          <a:p>
            <a:pPr marL="17462" indent="0">
              <a:spcBef>
                <a:spcPct val="20000"/>
              </a:spcBef>
              <a:buClr>
                <a:schemeClr val="accent2"/>
              </a:buClr>
              <a:buSzPct val="60000"/>
            </a:pPr>
            <a:r>
              <a:rPr lang="en-US" altLang="en-US" sz="2000" dirty="0"/>
              <a:t>A preferred form of Power Purchase Agreement will be sent only to Shortlisted Offers.</a:t>
            </a:r>
          </a:p>
          <a:p>
            <a:pPr marL="17462" indent="0">
              <a:spcBef>
                <a:spcPct val="20000"/>
              </a:spcBef>
              <a:buClr>
                <a:schemeClr val="accent2"/>
              </a:buClr>
              <a:buSzPct val="60000"/>
            </a:pPr>
            <a:endParaRPr lang="en-US" altLang="en-US" sz="2000" dirty="0"/>
          </a:p>
          <a:p>
            <a:pPr marL="17462" indent="0">
              <a:spcBef>
                <a:spcPct val="20000"/>
              </a:spcBef>
              <a:buClr>
                <a:schemeClr val="accent2"/>
              </a:buClr>
              <a:buSzPct val="60000"/>
            </a:pPr>
            <a:endParaRPr lang="en-US" altLang="en-US" sz="2000" dirty="0"/>
          </a:p>
          <a:p>
            <a:pPr marL="17462" indent="0">
              <a:spcBef>
                <a:spcPct val="20000"/>
              </a:spcBef>
              <a:buClr>
                <a:schemeClr val="accent2"/>
              </a:buClr>
              <a:buSzPct val="60000"/>
            </a:pPr>
            <a:r>
              <a:rPr lang="en-US" altLang="en-US" sz="1600" i="1" dirty="0"/>
              <a:t>* If more time is needed after Shortlisting notification, vendors may request an extension before the 7 day window has expired. MBCP and SVCE will notify vendors if the extension is granted.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036" y="381353"/>
            <a:ext cx="3015860" cy="661835"/>
          </a:xfrm>
          <a:prstGeom prst="rect">
            <a:avLst/>
          </a:prstGeom>
        </p:spPr>
      </p:pic>
      <p:pic>
        <p:nvPicPr>
          <p:cNvPr id="5" name="Picture 4"/>
          <p:cNvPicPr>
            <a:picLocks noChangeAspect="1"/>
          </p:cNvPicPr>
          <p:nvPr/>
        </p:nvPicPr>
        <p:blipFill>
          <a:blip r:embed="rId4"/>
          <a:stretch>
            <a:fillRect/>
          </a:stretch>
        </p:blipFill>
        <p:spPr>
          <a:xfrm>
            <a:off x="8747703" y="203841"/>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16</a:t>
            </a:fld>
            <a:endParaRPr lang="en-US"/>
          </a:p>
        </p:txBody>
      </p:sp>
    </p:spTree>
    <p:extLst>
      <p:ext uri="{BB962C8B-B14F-4D97-AF65-F5344CB8AC3E}">
        <p14:creationId xmlns:p14="http://schemas.microsoft.com/office/powerpoint/2010/main" val="325994599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62" name="Rectangle 50"/>
          <p:cNvSpPr>
            <a:spLocks noGrp="1" noChangeArrowheads="1"/>
          </p:cNvSpPr>
          <p:nvPr>
            <p:ph type="body" sz="half" idx="1"/>
          </p:nvPr>
        </p:nvSpPr>
        <p:spPr>
          <a:xfrm>
            <a:off x="658637" y="1967064"/>
            <a:ext cx="10064722" cy="481719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a:bodyPr>
          <a:lstStyle/>
          <a:p>
            <a:pPr>
              <a:lnSpc>
                <a:spcPct val="80000"/>
              </a:lnSpc>
              <a:spcBef>
                <a:spcPct val="15000"/>
              </a:spcBef>
            </a:pPr>
            <a:r>
              <a:rPr lang="en-US" altLang="en-US" sz="2600" dirty="0"/>
              <a:t>Offer Deposit of </a:t>
            </a:r>
            <a:r>
              <a:rPr lang="en-US" altLang="en-US" sz="2600" b="1" dirty="0"/>
              <a:t>$3/kW</a:t>
            </a:r>
            <a:r>
              <a:rPr lang="en-US" altLang="en-US" sz="2600" dirty="0"/>
              <a:t> upon Shortlisting</a:t>
            </a:r>
          </a:p>
          <a:p>
            <a:pPr>
              <a:lnSpc>
                <a:spcPct val="80000"/>
              </a:lnSpc>
              <a:spcBef>
                <a:spcPct val="15000"/>
              </a:spcBef>
            </a:pPr>
            <a:r>
              <a:rPr lang="en-US" altLang="en-US" sz="2600" dirty="0"/>
              <a:t>Following PPA execution, a Project Development Security of:</a:t>
            </a:r>
          </a:p>
          <a:p>
            <a:pPr lvl="1">
              <a:lnSpc>
                <a:spcPct val="80000"/>
              </a:lnSpc>
              <a:spcBef>
                <a:spcPct val="15000"/>
              </a:spcBef>
            </a:pPr>
            <a:r>
              <a:rPr lang="en-US" altLang="en-US" b="1" dirty="0"/>
              <a:t>$60/kW </a:t>
            </a:r>
            <a:r>
              <a:rPr lang="en-US" altLang="en-US" dirty="0"/>
              <a:t>for generation resources</a:t>
            </a:r>
          </a:p>
          <a:p>
            <a:pPr lvl="1">
              <a:lnSpc>
                <a:spcPct val="80000"/>
              </a:lnSpc>
              <a:spcBef>
                <a:spcPct val="15000"/>
              </a:spcBef>
            </a:pPr>
            <a:r>
              <a:rPr lang="en-US" altLang="en-US" b="1" dirty="0"/>
              <a:t>$90/kW </a:t>
            </a:r>
            <a:r>
              <a:rPr lang="en-US" altLang="en-US" dirty="0"/>
              <a:t>for storage resources</a:t>
            </a:r>
          </a:p>
          <a:p>
            <a:pPr>
              <a:lnSpc>
                <a:spcPct val="80000"/>
              </a:lnSpc>
              <a:spcBef>
                <a:spcPct val="15000"/>
              </a:spcBef>
            </a:pPr>
            <a:r>
              <a:rPr lang="en-US" altLang="en-US" sz="2600" dirty="0"/>
              <a:t>Upon Commercial Operation:</a:t>
            </a:r>
          </a:p>
          <a:p>
            <a:pPr lvl="1">
              <a:lnSpc>
                <a:spcPct val="80000"/>
              </a:lnSpc>
              <a:spcBef>
                <a:spcPct val="15000"/>
              </a:spcBef>
            </a:pPr>
            <a:r>
              <a:rPr lang="en-US" altLang="en-US" sz="2600" dirty="0"/>
              <a:t> </a:t>
            </a:r>
            <a:r>
              <a:rPr lang="en-US" altLang="en-US" dirty="0"/>
              <a:t>Delivery Term Security - To be determined by Buyers, but likely to be as follows:</a:t>
            </a:r>
            <a:endParaRPr lang="en-US" altLang="en-US" sz="2600" dirty="0"/>
          </a:p>
          <a:p>
            <a:pPr marL="0" indent="0">
              <a:lnSpc>
                <a:spcPct val="80000"/>
              </a:lnSpc>
              <a:spcBef>
                <a:spcPct val="15000"/>
              </a:spcBef>
              <a:buNone/>
            </a:pPr>
            <a:endParaRPr lang="en-US" altLang="en-US" sz="3200" dirty="0"/>
          </a:p>
          <a:p>
            <a:pPr>
              <a:lnSpc>
                <a:spcPct val="80000"/>
              </a:lnSpc>
              <a:spcBef>
                <a:spcPct val="15000"/>
              </a:spcBef>
            </a:pPr>
            <a:r>
              <a:rPr lang="en-US" altLang="en-US" sz="2600" dirty="0"/>
              <a:t>Payment Types:</a:t>
            </a:r>
          </a:p>
          <a:p>
            <a:pPr lvl="1">
              <a:lnSpc>
                <a:spcPct val="80000"/>
              </a:lnSpc>
              <a:spcBef>
                <a:spcPct val="15000"/>
              </a:spcBef>
            </a:pPr>
            <a:r>
              <a:rPr lang="en-US" altLang="en-US" sz="2200" dirty="0"/>
              <a:t>Offer Deposit and Project Development Security – cash or Letter of Credit</a:t>
            </a:r>
          </a:p>
          <a:p>
            <a:pPr lvl="1">
              <a:lnSpc>
                <a:spcPct val="80000"/>
              </a:lnSpc>
              <a:spcBef>
                <a:spcPct val="15000"/>
              </a:spcBef>
            </a:pPr>
            <a:r>
              <a:rPr lang="en-US" altLang="en-US" sz="2200" dirty="0"/>
              <a:t>Delivery Term Security – cash, Letter of Credit, or acceptable guarantee</a:t>
            </a:r>
          </a:p>
        </p:txBody>
      </p:sp>
      <p:graphicFrame>
        <p:nvGraphicFramePr>
          <p:cNvPr id="167005" name="Group 93"/>
          <p:cNvGraphicFramePr>
            <a:graphicFrameLocks noGrp="1"/>
          </p:cNvGraphicFramePr>
          <p:nvPr>
            <p:ph sz="half" idx="2"/>
            <p:extLst>
              <p:ext uri="{D42A27DB-BD31-4B8C-83A1-F6EECF244321}">
                <p14:modId xmlns:p14="http://schemas.microsoft.com/office/powerpoint/2010/main" val="1457854262"/>
              </p:ext>
            </p:extLst>
          </p:nvPr>
        </p:nvGraphicFramePr>
        <p:xfrm>
          <a:off x="2644915" y="4211428"/>
          <a:ext cx="6902169" cy="699502"/>
        </p:xfrm>
        <a:graphic>
          <a:graphicData uri="http://schemas.openxmlformats.org/drawingml/2006/table">
            <a:tbl>
              <a:tblPr firstRow="1" firstCol="1">
                <a:tableStyleId>{5C22544A-7EE6-4342-B048-85BDC9FD1C3A}</a:tableStyleId>
              </a:tblPr>
              <a:tblGrid>
                <a:gridCol w="2293040">
                  <a:extLst>
                    <a:ext uri="{9D8B030D-6E8A-4147-A177-3AD203B41FA5}">
                      <a16:colId xmlns:a16="http://schemas.microsoft.com/office/drawing/2014/main" val="2139145336"/>
                    </a:ext>
                  </a:extLst>
                </a:gridCol>
                <a:gridCol w="1534922">
                  <a:extLst>
                    <a:ext uri="{9D8B030D-6E8A-4147-A177-3AD203B41FA5}">
                      <a16:colId xmlns:a16="http://schemas.microsoft.com/office/drawing/2014/main" val="2671886636"/>
                    </a:ext>
                  </a:extLst>
                </a:gridCol>
                <a:gridCol w="1539286">
                  <a:extLst>
                    <a:ext uri="{9D8B030D-6E8A-4147-A177-3AD203B41FA5}">
                      <a16:colId xmlns:a16="http://schemas.microsoft.com/office/drawing/2014/main" val="2733763242"/>
                    </a:ext>
                  </a:extLst>
                </a:gridCol>
                <a:gridCol w="1534921">
                  <a:extLst>
                    <a:ext uri="{9D8B030D-6E8A-4147-A177-3AD203B41FA5}">
                      <a16:colId xmlns:a16="http://schemas.microsoft.com/office/drawing/2014/main" val="4288976297"/>
                    </a:ext>
                  </a:extLst>
                </a:gridCol>
              </a:tblGrid>
              <a:tr h="302539">
                <a:tc>
                  <a:txBody>
                    <a:bodyPr/>
                    <a:lstStyle>
                      <a:lvl1pPr>
                        <a:spcBef>
                          <a:spcPct val="20000"/>
                        </a:spcBef>
                        <a:buClr>
                          <a:schemeClr val="accent2"/>
                        </a:buClr>
                        <a:buSzPct val="75000"/>
                        <a:buFont typeface="Wingdings" panose="05000000000000000000" pitchFamily="2" charset="2"/>
                        <a:defRPr sz="2600">
                          <a:solidFill>
                            <a:srgbClr val="339933"/>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rgbClr val="339933"/>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rgbClr val="339933"/>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rgbClr val="339933"/>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rgbClr val="339933"/>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
                          <a:schemeClr val="accent2"/>
                        </a:buClr>
                        <a:buSzPct val="75000"/>
                        <a:buFont typeface="Wingdings" panose="05000000000000000000" pitchFamily="2" charset="2"/>
                        <a:buNone/>
                        <a:tabLst/>
                      </a:pPr>
                      <a:r>
                        <a:rPr kumimoji="0" lang="en-US" altLang="en-US" sz="1600" u="none" strike="noStrike" cap="none" normalizeH="0" baseline="0" dirty="0">
                          <a:ln>
                            <a:noFill/>
                          </a:ln>
                          <a:solidFill>
                            <a:schemeClr val="bg1"/>
                          </a:solidFill>
                          <a:effectLst/>
                        </a:rPr>
                        <a:t>Term</a:t>
                      </a:r>
                      <a:endParaRPr kumimoji="0" lang="en-US" altLang="en-US" sz="1600" b="0" i="0" u="none" strike="noStrike" cap="none" normalizeH="0" baseline="0" dirty="0">
                        <a:ln>
                          <a:noFill/>
                        </a:ln>
                        <a:solidFill>
                          <a:schemeClr val="bg1"/>
                        </a:solidFill>
                        <a:effectLst/>
                        <a:latin typeface="Arial" panose="020B0604020202020204" pitchFamily="34" charset="0"/>
                      </a:endParaRPr>
                    </a:p>
                  </a:txBody>
                  <a:tcPr horzOverflow="overflow"/>
                </a:tc>
                <a:tc>
                  <a:txBody>
                    <a:bodyPr/>
                    <a:lstStyle>
                      <a:lvl1pPr>
                        <a:spcBef>
                          <a:spcPct val="20000"/>
                        </a:spcBef>
                        <a:buClr>
                          <a:schemeClr val="accent2"/>
                        </a:buClr>
                        <a:buSzPct val="75000"/>
                        <a:buFont typeface="Wingdings" panose="05000000000000000000" pitchFamily="2" charset="2"/>
                        <a:defRPr sz="2600">
                          <a:solidFill>
                            <a:srgbClr val="339933"/>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rgbClr val="339933"/>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rgbClr val="339933"/>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rgbClr val="339933"/>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rgbClr val="339933"/>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None/>
                        <a:tabLst/>
                      </a:pPr>
                      <a:r>
                        <a:rPr kumimoji="0" lang="en-US" altLang="en-US" sz="1600" u="none" strike="noStrike" cap="none" normalizeH="0" baseline="0" dirty="0">
                          <a:ln>
                            <a:noFill/>
                          </a:ln>
                          <a:solidFill>
                            <a:schemeClr val="bg1"/>
                          </a:solidFill>
                          <a:effectLst/>
                        </a:rPr>
                        <a:t>10 years</a:t>
                      </a:r>
                      <a:endParaRPr kumimoji="0" lang="en-US" altLang="en-US" sz="1600" b="0" i="0" u="none" strike="noStrike" cap="none" normalizeH="0" baseline="0" dirty="0">
                        <a:ln>
                          <a:noFill/>
                        </a:ln>
                        <a:solidFill>
                          <a:schemeClr val="bg1"/>
                        </a:solidFill>
                        <a:effectLst/>
                        <a:latin typeface="Arial" panose="020B0604020202020204" pitchFamily="34" charset="0"/>
                      </a:endParaRPr>
                    </a:p>
                  </a:txBody>
                  <a:tcPr horzOverflow="overflow"/>
                </a:tc>
                <a:tc>
                  <a:txBody>
                    <a:bodyPr/>
                    <a:lstStyle>
                      <a:lvl1pPr>
                        <a:spcBef>
                          <a:spcPct val="20000"/>
                        </a:spcBef>
                        <a:buClr>
                          <a:schemeClr val="accent2"/>
                        </a:buClr>
                        <a:buSzPct val="75000"/>
                        <a:buFont typeface="Wingdings" panose="05000000000000000000" pitchFamily="2" charset="2"/>
                        <a:defRPr sz="2600">
                          <a:solidFill>
                            <a:srgbClr val="339933"/>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rgbClr val="339933"/>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rgbClr val="339933"/>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rgbClr val="339933"/>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rgbClr val="339933"/>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None/>
                        <a:tabLst/>
                      </a:pPr>
                      <a:r>
                        <a:rPr kumimoji="0" lang="en-US" altLang="en-US" sz="1600" u="none" strike="noStrike" cap="none" normalizeH="0" baseline="0" dirty="0">
                          <a:ln>
                            <a:noFill/>
                          </a:ln>
                          <a:solidFill>
                            <a:schemeClr val="bg1"/>
                          </a:solidFill>
                          <a:effectLst/>
                        </a:rPr>
                        <a:t>15 years</a:t>
                      </a:r>
                      <a:endParaRPr kumimoji="0" lang="en-US" altLang="en-US" sz="1600" b="0" i="0" u="none" strike="noStrike" cap="none" normalizeH="0" baseline="0" dirty="0">
                        <a:ln>
                          <a:noFill/>
                        </a:ln>
                        <a:solidFill>
                          <a:schemeClr val="bg1"/>
                        </a:solidFill>
                        <a:effectLst/>
                        <a:latin typeface="Arial" panose="020B0604020202020204" pitchFamily="34" charset="0"/>
                      </a:endParaRPr>
                    </a:p>
                  </a:txBody>
                  <a:tcPr horzOverflow="overflow"/>
                </a:tc>
                <a:tc>
                  <a:txBody>
                    <a:bodyPr/>
                    <a:lstStyle>
                      <a:lvl1pPr>
                        <a:spcBef>
                          <a:spcPct val="20000"/>
                        </a:spcBef>
                        <a:buClr>
                          <a:schemeClr val="accent2"/>
                        </a:buClr>
                        <a:buSzPct val="75000"/>
                        <a:buFont typeface="Wingdings" panose="05000000000000000000" pitchFamily="2" charset="2"/>
                        <a:defRPr sz="2600">
                          <a:solidFill>
                            <a:srgbClr val="339933"/>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rgbClr val="339933"/>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rgbClr val="339933"/>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rgbClr val="339933"/>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rgbClr val="339933"/>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None/>
                        <a:tabLst/>
                      </a:pPr>
                      <a:r>
                        <a:rPr kumimoji="0" lang="en-US" altLang="en-US" sz="1600" u="none" strike="noStrike" cap="none" normalizeH="0" baseline="0" dirty="0">
                          <a:ln>
                            <a:noFill/>
                          </a:ln>
                          <a:solidFill>
                            <a:schemeClr val="bg1"/>
                          </a:solidFill>
                          <a:effectLst/>
                        </a:rPr>
                        <a:t>20 years</a:t>
                      </a:r>
                      <a:endParaRPr kumimoji="0" lang="en-US" altLang="en-US" sz="1600" b="0" i="0" u="none" strike="noStrike" cap="none" normalizeH="0" baseline="0" dirty="0">
                        <a:ln>
                          <a:noFill/>
                        </a:ln>
                        <a:solidFill>
                          <a:schemeClr val="bg1"/>
                        </a:solidFill>
                        <a:effectLst/>
                        <a:latin typeface="Arial" panose="020B0604020202020204" pitchFamily="34" charset="0"/>
                      </a:endParaRPr>
                    </a:p>
                  </a:txBody>
                  <a:tcPr horzOverflow="overflow"/>
                </a:tc>
                <a:extLst>
                  <a:ext uri="{0D108BD9-81ED-4DB2-BD59-A6C34878D82A}">
                    <a16:rowId xmlns:a16="http://schemas.microsoft.com/office/drawing/2014/main" val="2857130621"/>
                  </a:ext>
                </a:extLst>
              </a:tr>
              <a:tr h="364222">
                <a:tc>
                  <a:txBody>
                    <a:bodyPr/>
                    <a:lstStyle>
                      <a:lvl1pPr>
                        <a:spcBef>
                          <a:spcPct val="20000"/>
                        </a:spcBef>
                        <a:buClr>
                          <a:schemeClr val="accent2"/>
                        </a:buClr>
                        <a:buSzPct val="75000"/>
                        <a:buFont typeface="Wingdings" panose="05000000000000000000" pitchFamily="2" charset="2"/>
                        <a:defRPr sz="2600">
                          <a:solidFill>
                            <a:srgbClr val="339933"/>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rgbClr val="339933"/>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rgbClr val="339933"/>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rgbClr val="339933"/>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rgbClr val="339933"/>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None/>
                        <a:tabLst/>
                      </a:pPr>
                      <a:r>
                        <a:rPr kumimoji="0" lang="en-US" altLang="en-US" sz="1600" u="none" strike="noStrike" cap="none" normalizeH="0" baseline="0" dirty="0">
                          <a:ln>
                            <a:noFill/>
                          </a:ln>
                          <a:solidFill>
                            <a:schemeClr val="bg1"/>
                          </a:solidFill>
                          <a:effectLst/>
                        </a:rPr>
                        <a:t>Months Revenue</a:t>
                      </a:r>
                      <a:endParaRPr kumimoji="0" lang="en-US" altLang="en-US" sz="1600" b="0" i="0" u="none" strike="noStrike" cap="none" normalizeH="0" baseline="0" dirty="0">
                        <a:ln>
                          <a:noFill/>
                        </a:ln>
                        <a:solidFill>
                          <a:schemeClr val="bg1"/>
                        </a:solidFill>
                        <a:effectLst/>
                        <a:latin typeface="Arial" panose="020B0604020202020204" pitchFamily="34" charset="0"/>
                      </a:endParaRPr>
                    </a:p>
                  </a:txBody>
                  <a:tcPr horzOverflow="overflow"/>
                </a:tc>
                <a:tc>
                  <a:txBody>
                    <a:bodyPr/>
                    <a:lstStyle>
                      <a:lvl1pPr>
                        <a:spcBef>
                          <a:spcPct val="20000"/>
                        </a:spcBef>
                        <a:buClr>
                          <a:schemeClr val="accent2"/>
                        </a:buClr>
                        <a:buSzPct val="75000"/>
                        <a:buFont typeface="Wingdings" panose="05000000000000000000" pitchFamily="2" charset="2"/>
                        <a:defRPr sz="2600">
                          <a:solidFill>
                            <a:srgbClr val="339933"/>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rgbClr val="339933"/>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rgbClr val="339933"/>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rgbClr val="339933"/>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rgbClr val="339933"/>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None/>
                        <a:tabLst/>
                      </a:pPr>
                      <a:r>
                        <a:rPr kumimoji="0" lang="en-US" altLang="en-US" sz="1600" u="none" strike="noStrike" cap="none" normalizeH="0" baseline="0" dirty="0">
                          <a:ln>
                            <a:noFill/>
                          </a:ln>
                          <a:solidFill>
                            <a:schemeClr val="tx1"/>
                          </a:solidFill>
                          <a:effectLst/>
                        </a:rPr>
                        <a:t>6</a:t>
                      </a:r>
                      <a:endParaRPr kumimoji="0" lang="en-US" altLang="en-US" sz="1600" b="0" i="0" u="none" strike="noStrike" cap="none" normalizeH="0" baseline="0" dirty="0">
                        <a:ln>
                          <a:noFill/>
                        </a:ln>
                        <a:solidFill>
                          <a:schemeClr val="tx1"/>
                        </a:solidFill>
                        <a:effectLst/>
                        <a:latin typeface="Arial" panose="020B0604020202020204" pitchFamily="34" charset="0"/>
                      </a:endParaRPr>
                    </a:p>
                  </a:txBody>
                  <a:tcPr horzOverflow="overflow"/>
                </a:tc>
                <a:tc>
                  <a:txBody>
                    <a:bodyPr/>
                    <a:lstStyle>
                      <a:lvl1pPr>
                        <a:spcBef>
                          <a:spcPct val="20000"/>
                        </a:spcBef>
                        <a:buClr>
                          <a:schemeClr val="accent2"/>
                        </a:buClr>
                        <a:buSzPct val="75000"/>
                        <a:buFont typeface="Wingdings" panose="05000000000000000000" pitchFamily="2" charset="2"/>
                        <a:defRPr sz="2600">
                          <a:solidFill>
                            <a:srgbClr val="339933"/>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rgbClr val="339933"/>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rgbClr val="339933"/>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rgbClr val="339933"/>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rgbClr val="339933"/>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None/>
                        <a:tabLst/>
                      </a:pPr>
                      <a:r>
                        <a:rPr kumimoji="0" lang="en-US" altLang="en-US" sz="1600" u="none" strike="noStrike" cap="none" normalizeH="0" baseline="0">
                          <a:ln>
                            <a:noFill/>
                          </a:ln>
                          <a:solidFill>
                            <a:schemeClr val="tx1"/>
                          </a:solidFill>
                          <a:effectLst/>
                        </a:rPr>
                        <a:t>9</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tc>
                <a:tc>
                  <a:txBody>
                    <a:bodyPr/>
                    <a:lstStyle>
                      <a:lvl1pPr>
                        <a:spcBef>
                          <a:spcPct val="20000"/>
                        </a:spcBef>
                        <a:buClr>
                          <a:schemeClr val="accent2"/>
                        </a:buClr>
                        <a:buSzPct val="75000"/>
                        <a:buFont typeface="Wingdings" panose="05000000000000000000" pitchFamily="2" charset="2"/>
                        <a:defRPr sz="2600">
                          <a:solidFill>
                            <a:srgbClr val="339933"/>
                          </a:solidFill>
                          <a:latin typeface="Arial" panose="020B0604020202020204" pitchFamily="34" charset="0"/>
                        </a:defRPr>
                      </a:lvl1pPr>
                      <a:lvl2pPr marL="344488">
                        <a:spcBef>
                          <a:spcPct val="20000"/>
                        </a:spcBef>
                        <a:buClr>
                          <a:schemeClr val="accent2"/>
                        </a:buClr>
                        <a:buSzPct val="60000"/>
                        <a:buFont typeface="Wingdings" panose="05000000000000000000" pitchFamily="2" charset="2"/>
                        <a:defRPr sz="2200">
                          <a:solidFill>
                            <a:srgbClr val="339933"/>
                          </a:solidFill>
                          <a:latin typeface="Arial" panose="020B0604020202020204" pitchFamily="34" charset="0"/>
                        </a:defRPr>
                      </a:lvl2pPr>
                      <a:lvl3pPr marL="671513">
                        <a:spcBef>
                          <a:spcPct val="20000"/>
                        </a:spcBef>
                        <a:buClr>
                          <a:schemeClr val="accent1"/>
                        </a:buClr>
                        <a:buSzPct val="65000"/>
                        <a:buFont typeface="Wingdings" panose="05000000000000000000" pitchFamily="2" charset="2"/>
                        <a:defRPr sz="2000">
                          <a:solidFill>
                            <a:srgbClr val="339933"/>
                          </a:solidFill>
                          <a:latin typeface="Arial" panose="020B0604020202020204" pitchFamily="34" charset="0"/>
                        </a:defRPr>
                      </a:lvl3pPr>
                      <a:lvl4pPr marL="1023938">
                        <a:spcBef>
                          <a:spcPct val="20000"/>
                        </a:spcBef>
                        <a:buClr>
                          <a:schemeClr val="accent2"/>
                        </a:buClr>
                        <a:buSzPct val="70000"/>
                        <a:buFont typeface="Wingdings" panose="05000000000000000000" pitchFamily="2" charset="2"/>
                        <a:defRPr>
                          <a:solidFill>
                            <a:srgbClr val="339933"/>
                          </a:solidFill>
                          <a:latin typeface="Arial" panose="020B0604020202020204" pitchFamily="34" charset="0"/>
                        </a:defRPr>
                      </a:lvl4pPr>
                      <a:lvl5pPr marL="1341438">
                        <a:spcBef>
                          <a:spcPct val="20000"/>
                        </a:spcBef>
                        <a:buClr>
                          <a:schemeClr val="accent1"/>
                        </a:buClr>
                        <a:buSzPct val="75000"/>
                        <a:buFont typeface="Wingdings" panose="05000000000000000000" pitchFamily="2" charset="2"/>
                        <a:defRPr>
                          <a:solidFill>
                            <a:srgbClr val="339933"/>
                          </a:solidFill>
                          <a:latin typeface="Arial" panose="020B0604020202020204" pitchFamily="34" charset="0"/>
                        </a:defRPr>
                      </a:lvl5pPr>
                      <a:lvl6pPr marL="17986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6pPr>
                      <a:lvl7pPr marL="22558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7pPr>
                      <a:lvl8pPr marL="27130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8pPr>
                      <a:lvl9pPr marL="3170238" fontAlgn="base">
                        <a:spcBef>
                          <a:spcPct val="20000"/>
                        </a:spcBef>
                        <a:spcAft>
                          <a:spcPct val="0"/>
                        </a:spcAft>
                        <a:buClr>
                          <a:schemeClr val="accent1"/>
                        </a:buClr>
                        <a:buSzPct val="75000"/>
                        <a:buFont typeface="Wingdings" panose="05000000000000000000" pitchFamily="2" charset="2"/>
                        <a:defRPr>
                          <a:solidFill>
                            <a:srgbClr val="339933"/>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accent2"/>
                        </a:buClr>
                        <a:buSzPct val="75000"/>
                        <a:buFont typeface="Wingdings" panose="05000000000000000000" pitchFamily="2" charset="2"/>
                        <a:buNone/>
                        <a:tabLst/>
                      </a:pPr>
                      <a:r>
                        <a:rPr kumimoji="0" lang="en-US" altLang="en-US" sz="1600" u="none" strike="noStrike" cap="none" normalizeH="0" baseline="0" dirty="0">
                          <a:ln>
                            <a:noFill/>
                          </a:ln>
                          <a:solidFill>
                            <a:schemeClr val="tx1"/>
                          </a:solidFill>
                          <a:effectLst/>
                        </a:rPr>
                        <a:t>12</a:t>
                      </a:r>
                      <a:endParaRPr kumimoji="0" lang="en-US" altLang="en-US" sz="1600" b="0" i="0" u="none" strike="noStrike" cap="none" normalizeH="0" baseline="0" dirty="0">
                        <a:ln>
                          <a:noFill/>
                        </a:ln>
                        <a:solidFill>
                          <a:schemeClr val="tx1"/>
                        </a:solidFill>
                        <a:effectLst/>
                        <a:latin typeface="Arial" panose="020B0604020202020204" pitchFamily="34" charset="0"/>
                      </a:endParaRPr>
                    </a:p>
                  </a:txBody>
                  <a:tcPr horzOverflow="overflow"/>
                </a:tc>
                <a:extLst>
                  <a:ext uri="{0D108BD9-81ED-4DB2-BD59-A6C34878D82A}">
                    <a16:rowId xmlns:a16="http://schemas.microsoft.com/office/drawing/2014/main" val="2796414825"/>
                  </a:ext>
                </a:extLst>
              </a:tr>
            </a:tbl>
          </a:graphicData>
        </a:graphic>
      </p:graphicFrame>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145" y="293798"/>
            <a:ext cx="3473524" cy="762270"/>
          </a:xfrm>
          <a:prstGeom prst="rect">
            <a:avLst/>
          </a:prstGeom>
        </p:spPr>
      </p:pic>
      <p:pic>
        <p:nvPicPr>
          <p:cNvPr id="6" name="Picture 5"/>
          <p:cNvPicPr>
            <a:picLocks noChangeAspect="1"/>
          </p:cNvPicPr>
          <p:nvPr/>
        </p:nvPicPr>
        <p:blipFill>
          <a:blip r:embed="rId4"/>
          <a:stretch>
            <a:fillRect/>
          </a:stretch>
        </p:blipFill>
        <p:spPr>
          <a:xfrm>
            <a:off x="8747703" y="149051"/>
            <a:ext cx="3444297" cy="940403"/>
          </a:xfrm>
          <a:prstGeom prst="rect">
            <a:avLst/>
          </a:prstGeom>
        </p:spPr>
      </p:pic>
      <p:sp>
        <p:nvSpPr>
          <p:cNvPr id="2" name="Slide Number Placeholder 1"/>
          <p:cNvSpPr>
            <a:spLocks noGrp="1"/>
          </p:cNvSpPr>
          <p:nvPr>
            <p:ph type="sldNum" sz="quarter" idx="12"/>
          </p:nvPr>
        </p:nvSpPr>
        <p:spPr/>
        <p:txBody>
          <a:bodyPr/>
          <a:lstStyle/>
          <a:p>
            <a:fld id="{400B3BB1-A2EB-477F-8758-E2B09DBFA3B0}" type="slidenum">
              <a:rPr lang="en-US" altLang="en-US" smtClean="0"/>
              <a:pPr/>
              <a:t>17</a:t>
            </a:fld>
            <a:endParaRPr lang="en-US" altLang="en-US"/>
          </a:p>
        </p:txBody>
      </p:sp>
      <p:sp>
        <p:nvSpPr>
          <p:cNvPr id="8" name="Rectangle 2">
            <a:extLst>
              <a:ext uri="{FF2B5EF4-FFF2-40B4-BE49-F238E27FC236}">
                <a16:creationId xmlns:a16="http://schemas.microsoft.com/office/drawing/2014/main" id="{0F61542E-E615-4FED-92CA-7A4095090133}"/>
              </a:ext>
            </a:extLst>
          </p:cNvPr>
          <p:cNvSpPr txBox="1">
            <a:spLocks noChangeArrowheads="1"/>
          </p:cNvSpPr>
          <p:nvPr/>
        </p:nvSpPr>
        <p:spPr>
          <a:xfrm>
            <a:off x="521260" y="1149413"/>
            <a:ext cx="9787133" cy="666761"/>
          </a:xfrm>
          <a:prstGeom prst="rect">
            <a:avLst/>
          </a:prstGeo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vert="horz" lIns="91440" tIns="45720" rIns="91440" bIns="45720" rtlCol="0" anchor="ct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dirty="0">
                <a:solidFill>
                  <a:schemeClr val="accent6"/>
                </a:solidFill>
              </a:rPr>
              <a:t>Required Credit/Security  Deposits from Shortlisted Offers</a:t>
            </a:r>
          </a:p>
        </p:txBody>
      </p:sp>
    </p:spTree>
    <p:extLst>
      <p:ext uri="{BB962C8B-B14F-4D97-AF65-F5344CB8AC3E}">
        <p14:creationId xmlns:p14="http://schemas.microsoft.com/office/powerpoint/2010/main" val="109815717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595618" y="1103184"/>
            <a:ext cx="4065579" cy="76756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b="1" dirty="0">
                <a:solidFill>
                  <a:schemeClr val="accent6"/>
                </a:solidFill>
              </a:rPr>
              <a:t>Submitting Offers</a:t>
            </a:r>
          </a:p>
        </p:txBody>
      </p:sp>
      <p:sp>
        <p:nvSpPr>
          <p:cNvPr id="316419" name="Rectangle 3"/>
          <p:cNvSpPr>
            <a:spLocks noChangeArrowheads="1"/>
          </p:cNvSpPr>
          <p:nvPr/>
        </p:nvSpPr>
        <p:spPr bwMode="auto">
          <a:xfrm>
            <a:off x="746798" y="2061006"/>
            <a:ext cx="10512829" cy="3885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669925" indent="-325438">
              <a:defRPr>
                <a:solidFill>
                  <a:schemeClr val="tx1"/>
                </a:solidFill>
                <a:latin typeface="Arial" panose="020B0604020202020204" pitchFamily="34" charset="0"/>
              </a:defRPr>
            </a:lvl2pPr>
            <a:lvl3pPr marL="1022350" indent="-350838">
              <a:defRPr>
                <a:solidFill>
                  <a:schemeClr val="tx1"/>
                </a:solidFill>
                <a:latin typeface="Arial" panose="020B0604020202020204" pitchFamily="34" charset="0"/>
              </a:defRPr>
            </a:lvl3pPr>
            <a:lvl4pPr marL="1339850" indent="-315913">
              <a:defRPr>
                <a:solidFill>
                  <a:schemeClr val="tx1"/>
                </a:solidFill>
                <a:latin typeface="Arial" panose="020B0604020202020204" pitchFamily="34" charset="0"/>
              </a:defRPr>
            </a:lvl4pPr>
            <a:lvl5pPr marL="1681163" indent="-339725">
              <a:defRPr>
                <a:solidFill>
                  <a:schemeClr val="tx1"/>
                </a:solidFill>
                <a:latin typeface="Arial" panose="020B0604020202020204" pitchFamily="34" charset="0"/>
              </a:defRPr>
            </a:lvl5pPr>
            <a:lvl6pPr marL="2138363" indent="-339725" fontAlgn="base">
              <a:spcBef>
                <a:spcPct val="0"/>
              </a:spcBef>
              <a:spcAft>
                <a:spcPct val="0"/>
              </a:spcAft>
              <a:defRPr>
                <a:solidFill>
                  <a:schemeClr val="tx1"/>
                </a:solidFill>
                <a:latin typeface="Arial" panose="020B0604020202020204" pitchFamily="34" charset="0"/>
              </a:defRPr>
            </a:lvl6pPr>
            <a:lvl7pPr marL="2595563" indent="-339725" fontAlgn="base">
              <a:spcBef>
                <a:spcPct val="0"/>
              </a:spcBef>
              <a:spcAft>
                <a:spcPct val="0"/>
              </a:spcAft>
              <a:defRPr>
                <a:solidFill>
                  <a:schemeClr val="tx1"/>
                </a:solidFill>
                <a:latin typeface="Arial" panose="020B0604020202020204" pitchFamily="34" charset="0"/>
              </a:defRPr>
            </a:lvl7pPr>
            <a:lvl8pPr marL="3052763" indent="-339725" fontAlgn="base">
              <a:spcBef>
                <a:spcPct val="0"/>
              </a:spcBef>
              <a:spcAft>
                <a:spcPct val="0"/>
              </a:spcAft>
              <a:defRPr>
                <a:solidFill>
                  <a:schemeClr val="tx1"/>
                </a:solidFill>
                <a:latin typeface="Arial" panose="020B0604020202020204" pitchFamily="34" charset="0"/>
              </a:defRPr>
            </a:lvl8pPr>
            <a:lvl9pPr marL="3509963" indent="-339725" fontAlgn="base">
              <a:spcBef>
                <a:spcPct val="0"/>
              </a:spcBef>
              <a:spcAft>
                <a:spcPct val="0"/>
              </a:spcAft>
              <a:defRPr>
                <a:solidFill>
                  <a:schemeClr val="tx1"/>
                </a:solidFill>
                <a:latin typeface="Arial" panose="020B0604020202020204" pitchFamily="34" charset="0"/>
              </a:defRPr>
            </a:lvl9pPr>
          </a:lstStyle>
          <a:p>
            <a:pPr>
              <a:lnSpc>
                <a:spcPct val="80000"/>
              </a:lnSpc>
              <a:spcBef>
                <a:spcPct val="20000"/>
              </a:spcBef>
              <a:buClr>
                <a:schemeClr val="accent2"/>
              </a:buClr>
              <a:buSzPct val="75000"/>
              <a:buFont typeface="Wingdings" panose="05000000000000000000" pitchFamily="2" charset="2"/>
              <a:buChar char="Ø"/>
            </a:pPr>
            <a:r>
              <a:rPr lang="en-US" altLang="en-US" sz="2400" dirty="0"/>
              <a:t>Offers must include all Submittal documents in the format requested</a:t>
            </a:r>
          </a:p>
          <a:p>
            <a:pPr>
              <a:lnSpc>
                <a:spcPct val="80000"/>
              </a:lnSpc>
              <a:spcBef>
                <a:spcPct val="20000"/>
              </a:spcBef>
              <a:buClr>
                <a:schemeClr val="accent2"/>
              </a:buClr>
              <a:buSzPct val="75000"/>
              <a:buFont typeface="Wingdings" panose="05000000000000000000" pitchFamily="2" charset="2"/>
              <a:buChar char="Ø"/>
            </a:pPr>
            <a:endParaRPr lang="en-US" altLang="en-US" sz="2400" dirty="0"/>
          </a:p>
          <a:p>
            <a:pPr>
              <a:lnSpc>
                <a:spcPct val="80000"/>
              </a:lnSpc>
              <a:spcBef>
                <a:spcPct val="20000"/>
              </a:spcBef>
              <a:buClr>
                <a:schemeClr val="accent2"/>
              </a:buClr>
              <a:buSzPct val="75000"/>
              <a:buFont typeface="Wingdings" panose="05000000000000000000" pitchFamily="2" charset="2"/>
              <a:buChar char="Ø"/>
            </a:pPr>
            <a:r>
              <a:rPr lang="en-US" altLang="en-US" sz="2400" dirty="0"/>
              <a:t>Offers must be received on or before </a:t>
            </a:r>
            <a:r>
              <a:rPr lang="en-US" altLang="en-US" sz="2400" b="1" u="sng" dirty="0">
                <a:solidFill>
                  <a:srgbClr val="C00000"/>
                </a:solidFill>
              </a:rPr>
              <a:t>May 17, 2019 5:00pm PPT</a:t>
            </a:r>
            <a:r>
              <a:rPr lang="en-US" altLang="en-US" sz="2400" dirty="0"/>
              <a:t>.</a:t>
            </a:r>
          </a:p>
          <a:p>
            <a:pPr marL="0" indent="0">
              <a:lnSpc>
                <a:spcPct val="80000"/>
              </a:lnSpc>
              <a:spcBef>
                <a:spcPct val="20000"/>
              </a:spcBef>
              <a:buClr>
                <a:schemeClr val="accent2"/>
              </a:buClr>
              <a:buSzPct val="75000"/>
            </a:pPr>
            <a:endParaRPr lang="en-US" altLang="en-US" sz="2400" dirty="0">
              <a:solidFill>
                <a:schemeClr val="accent6"/>
              </a:solidFill>
            </a:endParaRPr>
          </a:p>
          <a:p>
            <a:pPr>
              <a:lnSpc>
                <a:spcPct val="80000"/>
              </a:lnSpc>
              <a:spcBef>
                <a:spcPct val="20000"/>
              </a:spcBef>
              <a:buClr>
                <a:schemeClr val="accent2"/>
              </a:buClr>
              <a:buSzPct val="75000"/>
              <a:buFont typeface="Wingdings" panose="05000000000000000000" pitchFamily="2" charset="2"/>
              <a:buChar char="Ø"/>
            </a:pPr>
            <a:r>
              <a:rPr lang="en-US" altLang="en-US" sz="2400" dirty="0"/>
              <a:t>Participants may submit multiple offers, </a:t>
            </a:r>
            <a:r>
              <a:rPr lang="en-US" altLang="en-US" sz="2400" strike="sngStrike" dirty="0"/>
              <a:t>limited to </a:t>
            </a:r>
            <a:r>
              <a:rPr lang="en-US" altLang="en-US" sz="2400" u="sng" strike="sngStrike" dirty="0"/>
              <a:t>8 unique offers</a:t>
            </a:r>
            <a:r>
              <a:rPr lang="en-US" altLang="en-US" sz="2400" u="sng" dirty="0"/>
              <a:t>*</a:t>
            </a:r>
            <a:endParaRPr lang="en-US" altLang="en-US" sz="1400" dirty="0"/>
          </a:p>
          <a:p>
            <a:pPr marL="0" indent="0">
              <a:lnSpc>
                <a:spcPct val="80000"/>
              </a:lnSpc>
              <a:spcBef>
                <a:spcPct val="20000"/>
              </a:spcBef>
              <a:buClr>
                <a:schemeClr val="accent2"/>
              </a:buClr>
              <a:buSzPct val="75000"/>
            </a:pPr>
            <a:endParaRPr lang="en-US" altLang="en-US" sz="2400" dirty="0">
              <a:solidFill>
                <a:schemeClr val="accent6"/>
              </a:solidFill>
            </a:endParaRPr>
          </a:p>
          <a:p>
            <a:pPr algn="ctr">
              <a:lnSpc>
                <a:spcPct val="80000"/>
              </a:lnSpc>
              <a:spcBef>
                <a:spcPct val="20000"/>
              </a:spcBef>
              <a:buClr>
                <a:schemeClr val="accent2"/>
              </a:buClr>
              <a:buSzPct val="75000"/>
              <a:buFont typeface="Wingdings" panose="05000000000000000000" pitchFamily="2" charset="2"/>
              <a:buChar char="Ø"/>
            </a:pPr>
            <a:r>
              <a:rPr lang="en-US" altLang="en-US" sz="2400" dirty="0"/>
              <a:t>Only electronic copies will be accepted and must be submitted to mailbox:  </a:t>
            </a:r>
            <a:r>
              <a:rPr lang="en-US" altLang="en-US" sz="2400" dirty="0">
                <a:solidFill>
                  <a:schemeClr val="accent6"/>
                </a:solidFill>
                <a:hlinkClick r:id="rId3"/>
              </a:rPr>
              <a:t>EnergyRFP@SVCleanEnergy.org</a:t>
            </a:r>
            <a:endParaRPr lang="en-US" altLang="en-US" sz="2400" dirty="0">
              <a:solidFill>
                <a:schemeClr val="accent6"/>
              </a:solidFill>
            </a:endParaRPr>
          </a:p>
          <a:p>
            <a:pPr algn="ctr">
              <a:lnSpc>
                <a:spcPct val="80000"/>
              </a:lnSpc>
              <a:spcBef>
                <a:spcPct val="20000"/>
              </a:spcBef>
              <a:buClr>
                <a:schemeClr val="accent2"/>
              </a:buClr>
              <a:buSzPct val="75000"/>
              <a:buFont typeface="Wingdings" panose="05000000000000000000" pitchFamily="2" charset="2"/>
              <a:buChar char="Ø"/>
            </a:pPr>
            <a:endParaRPr lang="en-US" altLang="en-US" sz="2400" dirty="0">
              <a:solidFill>
                <a:schemeClr val="accent6"/>
              </a:solidFill>
            </a:endParaRPr>
          </a:p>
          <a:p>
            <a:pPr marL="344487" lvl="1" indent="0">
              <a:lnSpc>
                <a:spcPct val="80000"/>
              </a:lnSpc>
              <a:spcBef>
                <a:spcPct val="20000"/>
              </a:spcBef>
              <a:buClr>
                <a:schemeClr val="accent2"/>
              </a:buClr>
              <a:buSzPct val="75000"/>
            </a:pPr>
            <a:r>
              <a:rPr lang="en-US" altLang="en-US" sz="1600" i="1" dirty="0">
                <a:solidFill>
                  <a:srgbClr val="C00000"/>
                </a:solidFill>
              </a:rPr>
              <a:t>	Note: this is the only email address to use for submission of offers.  You do </a:t>
            </a:r>
            <a:r>
              <a:rPr lang="en-US" altLang="en-US" sz="1600" i="1" u="sng" dirty="0">
                <a:solidFill>
                  <a:srgbClr val="C00000"/>
                </a:solidFill>
              </a:rPr>
              <a:t>NOT</a:t>
            </a:r>
            <a:r>
              <a:rPr lang="en-US" altLang="en-US" sz="1600" i="1" dirty="0">
                <a:solidFill>
                  <a:srgbClr val="C00000"/>
                </a:solidFill>
              </a:rPr>
              <a:t> need to submit the 	same offer to SVCE and then to MBCP.  Both parties will receive the offers.</a:t>
            </a:r>
            <a:endParaRPr lang="en-US" altLang="en-US" sz="2000" i="1" dirty="0">
              <a:solidFill>
                <a:srgbClr val="C00000"/>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288" y="387092"/>
            <a:ext cx="3263094" cy="716091"/>
          </a:xfrm>
          <a:prstGeom prst="rect">
            <a:avLst/>
          </a:prstGeom>
        </p:spPr>
      </p:pic>
      <p:pic>
        <p:nvPicPr>
          <p:cNvPr id="5" name="Picture 4"/>
          <p:cNvPicPr>
            <a:picLocks noChangeAspect="1"/>
          </p:cNvPicPr>
          <p:nvPr/>
        </p:nvPicPr>
        <p:blipFill>
          <a:blip r:embed="rId5"/>
          <a:stretch>
            <a:fillRect/>
          </a:stretch>
        </p:blipFill>
        <p:spPr>
          <a:xfrm>
            <a:off x="8747703" y="162780"/>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18</a:t>
            </a:fld>
            <a:endParaRPr lang="en-US"/>
          </a:p>
        </p:txBody>
      </p:sp>
      <p:sp>
        <p:nvSpPr>
          <p:cNvPr id="3" name="TextBox 2">
            <a:extLst>
              <a:ext uri="{FF2B5EF4-FFF2-40B4-BE49-F238E27FC236}">
                <a16:creationId xmlns:a16="http://schemas.microsoft.com/office/drawing/2014/main" id="{F84E5EED-F00B-496B-91EE-B19A5F37A90E}"/>
              </a:ext>
            </a:extLst>
          </p:cNvPr>
          <p:cNvSpPr txBox="1"/>
          <p:nvPr/>
        </p:nvSpPr>
        <p:spPr>
          <a:xfrm>
            <a:off x="809538" y="5897461"/>
            <a:ext cx="9794146" cy="646331"/>
          </a:xfrm>
          <a:prstGeom prst="rect">
            <a:avLst/>
          </a:prstGeom>
          <a:noFill/>
        </p:spPr>
        <p:txBody>
          <a:bodyPr wrap="square" rtlCol="0">
            <a:spAutoFit/>
          </a:bodyPr>
          <a:lstStyle/>
          <a:p>
            <a:r>
              <a:rPr lang="en-US" b="1" i="1" dirty="0">
                <a:solidFill>
                  <a:srgbClr val="FF0000"/>
                </a:solidFill>
                <a:highlight>
                  <a:srgbClr val="FFFF00"/>
                </a:highlight>
              </a:rPr>
              <a:t>*This slide has been update from the May 3, 2019 Bidders Webinar to reflect that there is no limit to the number of offers per Bidder. </a:t>
            </a:r>
          </a:p>
        </p:txBody>
      </p:sp>
    </p:spTree>
    <p:extLst>
      <p:ext uri="{BB962C8B-B14F-4D97-AF65-F5344CB8AC3E}">
        <p14:creationId xmlns:p14="http://schemas.microsoft.com/office/powerpoint/2010/main" val="255788392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775982" y="1238440"/>
            <a:ext cx="10817603" cy="353489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a:bodyPr>
          <a:lstStyle/>
          <a:p>
            <a:pPr algn="ctr"/>
            <a:r>
              <a:rPr lang="en-US" altLang="en-US" sz="5400" b="1" dirty="0"/>
              <a:t>Questions </a:t>
            </a:r>
            <a:br>
              <a:rPr lang="en-US" altLang="en-US" sz="5400" b="1" dirty="0"/>
            </a:br>
            <a:r>
              <a:rPr lang="en-US" altLang="en-US" sz="5400" b="1" dirty="0"/>
              <a:t>and </a:t>
            </a:r>
            <a:br>
              <a:rPr lang="en-US" altLang="en-US" sz="5400" b="1" dirty="0"/>
            </a:br>
            <a:r>
              <a:rPr lang="en-US" altLang="en-US" sz="5400" b="1" dirty="0"/>
              <a:t>Answers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538" y="203198"/>
            <a:ext cx="3436062" cy="754049"/>
          </a:xfrm>
          <a:prstGeom prst="rect">
            <a:avLst/>
          </a:prstGeom>
        </p:spPr>
      </p:pic>
      <p:pic>
        <p:nvPicPr>
          <p:cNvPr id="5" name="Picture 4"/>
          <p:cNvPicPr>
            <a:picLocks noChangeAspect="1"/>
          </p:cNvPicPr>
          <p:nvPr/>
        </p:nvPicPr>
        <p:blipFill>
          <a:blip r:embed="rId4"/>
          <a:stretch>
            <a:fillRect/>
          </a:stretch>
        </p:blipFill>
        <p:spPr>
          <a:xfrm>
            <a:off x="8700481" y="144856"/>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19</a:t>
            </a:fld>
            <a:endParaRPr lang="en-US"/>
          </a:p>
        </p:txBody>
      </p:sp>
    </p:spTree>
    <p:extLst>
      <p:ext uri="{BB962C8B-B14F-4D97-AF65-F5344CB8AC3E}">
        <p14:creationId xmlns:p14="http://schemas.microsoft.com/office/powerpoint/2010/main" val="47476321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797" y="266638"/>
            <a:ext cx="3165910" cy="694763"/>
          </a:xfrm>
          <a:prstGeom prst="rect">
            <a:avLst/>
          </a:prstGeom>
        </p:spPr>
      </p:pic>
      <p:pic>
        <p:nvPicPr>
          <p:cNvPr id="2" name="Picture 1"/>
          <p:cNvPicPr>
            <a:picLocks noChangeAspect="1"/>
          </p:cNvPicPr>
          <p:nvPr/>
        </p:nvPicPr>
        <p:blipFill>
          <a:blip r:embed="rId4"/>
          <a:stretch>
            <a:fillRect/>
          </a:stretch>
        </p:blipFill>
        <p:spPr>
          <a:xfrm>
            <a:off x="8747703" y="102929"/>
            <a:ext cx="3444297" cy="940403"/>
          </a:xfrm>
          <a:prstGeom prst="rect">
            <a:avLst/>
          </a:prstGeom>
        </p:spPr>
      </p:pic>
      <p:sp>
        <p:nvSpPr>
          <p:cNvPr id="3" name="Slide Number Placeholder 2"/>
          <p:cNvSpPr>
            <a:spLocks noGrp="1"/>
          </p:cNvSpPr>
          <p:nvPr>
            <p:ph type="sldNum" sz="quarter" idx="12"/>
          </p:nvPr>
        </p:nvSpPr>
        <p:spPr/>
        <p:txBody>
          <a:bodyPr/>
          <a:lstStyle/>
          <a:p>
            <a:fld id="{C60F2271-4F3B-43E9-987D-A445D0678781}" type="slidenum">
              <a:rPr lang="en-US" smtClean="0"/>
              <a:t>2</a:t>
            </a:fld>
            <a:endParaRPr lang="en-US"/>
          </a:p>
        </p:txBody>
      </p:sp>
      <p:sp>
        <p:nvSpPr>
          <p:cNvPr id="8" name="Content Placeholder 7">
            <a:extLst>
              <a:ext uri="{FF2B5EF4-FFF2-40B4-BE49-F238E27FC236}">
                <a16:creationId xmlns:a16="http://schemas.microsoft.com/office/drawing/2014/main" id="{F9406B66-89E1-453C-9F38-65A7036B79FC}"/>
              </a:ext>
            </a:extLst>
          </p:cNvPr>
          <p:cNvSpPr>
            <a:spLocks noGrp="1"/>
          </p:cNvSpPr>
          <p:nvPr>
            <p:ph idx="1"/>
          </p:nvPr>
        </p:nvSpPr>
        <p:spPr/>
        <p:txBody>
          <a:bodyPr/>
          <a:lstStyle/>
          <a:p>
            <a:pPr marL="514350" indent="-514350">
              <a:buFont typeface="+mj-lt"/>
              <a:buAutoNum type="arabicPeriod"/>
            </a:pPr>
            <a:r>
              <a:rPr lang="en-US" dirty="0"/>
              <a:t>Objectives</a:t>
            </a:r>
          </a:p>
          <a:p>
            <a:pPr marL="514350" indent="-514350">
              <a:buFont typeface="+mj-lt"/>
              <a:buAutoNum type="arabicPeriod"/>
            </a:pPr>
            <a:r>
              <a:rPr lang="en-US" dirty="0"/>
              <a:t>Process &amp; Schedule</a:t>
            </a:r>
          </a:p>
          <a:p>
            <a:pPr marL="514350" indent="-514350">
              <a:buFont typeface="+mj-lt"/>
              <a:buAutoNum type="arabicPeriod"/>
            </a:pPr>
            <a:r>
              <a:rPr lang="en-US" dirty="0"/>
              <a:t>Products Being Sought </a:t>
            </a:r>
          </a:p>
          <a:p>
            <a:pPr marL="514350" indent="-514350">
              <a:buFont typeface="+mj-lt"/>
              <a:buAutoNum type="arabicPeriod"/>
            </a:pPr>
            <a:r>
              <a:rPr lang="en-US" dirty="0"/>
              <a:t>Evaluation, Scoring and Ranking</a:t>
            </a:r>
          </a:p>
          <a:p>
            <a:pPr marL="514350" indent="-514350">
              <a:buFont typeface="+mj-lt"/>
              <a:buAutoNum type="arabicPeriod"/>
            </a:pPr>
            <a:r>
              <a:rPr lang="en-US" dirty="0"/>
              <a:t>Submission Process</a:t>
            </a:r>
          </a:p>
          <a:p>
            <a:pPr marL="514350" indent="-514350">
              <a:buFont typeface="+mj-lt"/>
              <a:buAutoNum type="arabicPeriod"/>
            </a:pPr>
            <a:r>
              <a:rPr lang="en-US" dirty="0"/>
              <a:t>Shortlisted Proposals</a:t>
            </a:r>
          </a:p>
          <a:p>
            <a:pPr marL="514350" indent="-514350">
              <a:buFont typeface="+mj-lt"/>
              <a:buAutoNum type="arabicPeriod"/>
            </a:pPr>
            <a:r>
              <a:rPr lang="en-US" dirty="0"/>
              <a:t>Questions and Answers</a:t>
            </a:r>
          </a:p>
          <a:p>
            <a:pPr marL="0" indent="0">
              <a:buNone/>
            </a:pPr>
            <a:endParaRPr lang="en-US" dirty="0"/>
          </a:p>
        </p:txBody>
      </p:sp>
      <p:sp>
        <p:nvSpPr>
          <p:cNvPr id="7" name="Title 5">
            <a:extLst>
              <a:ext uri="{FF2B5EF4-FFF2-40B4-BE49-F238E27FC236}">
                <a16:creationId xmlns:a16="http://schemas.microsoft.com/office/drawing/2014/main" id="{40517C91-F96B-447D-AC4F-582487B5173C}"/>
              </a:ext>
            </a:extLst>
          </p:cNvPr>
          <p:cNvSpPr txBox="1">
            <a:spLocks/>
          </p:cNvSpPr>
          <p:nvPr/>
        </p:nvSpPr>
        <p:spPr>
          <a:xfrm>
            <a:off x="838200" y="1039444"/>
            <a:ext cx="10419826" cy="868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accent6"/>
                </a:solidFill>
              </a:rPr>
              <a:t>Overview</a:t>
            </a:r>
          </a:p>
        </p:txBody>
      </p:sp>
    </p:spTree>
    <p:extLst>
      <p:ext uri="{BB962C8B-B14F-4D97-AF65-F5344CB8AC3E}">
        <p14:creationId xmlns:p14="http://schemas.microsoft.com/office/powerpoint/2010/main" val="13503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2736056" y="1255219"/>
            <a:ext cx="6719888" cy="685800"/>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lstStyle/>
          <a:p>
            <a:r>
              <a:rPr lang="en-US" altLang="en-US" sz="4000" b="1" dirty="0">
                <a:solidFill>
                  <a:schemeClr val="accent6"/>
                </a:solidFill>
              </a:rPr>
              <a:t>Communications and Website</a:t>
            </a:r>
          </a:p>
        </p:txBody>
      </p:sp>
      <p:sp>
        <p:nvSpPr>
          <p:cNvPr id="184323" name="Rectangle 3"/>
          <p:cNvSpPr>
            <a:spLocks noChangeArrowheads="1"/>
          </p:cNvSpPr>
          <p:nvPr/>
        </p:nvSpPr>
        <p:spPr bwMode="auto">
          <a:xfrm>
            <a:off x="744040" y="2238991"/>
            <a:ext cx="1070392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t"/>
          <a:lstStyle>
            <a:lvl1pPr marL="342900" indent="-342900">
              <a:defRPr>
                <a:solidFill>
                  <a:schemeClr val="tx1"/>
                </a:solidFill>
                <a:latin typeface="Arial" panose="020B0604020202020204" pitchFamily="34" charset="0"/>
              </a:defRPr>
            </a:lvl1pPr>
            <a:lvl2pPr marL="669925" indent="-325438">
              <a:defRPr>
                <a:solidFill>
                  <a:schemeClr val="tx1"/>
                </a:solidFill>
                <a:latin typeface="Arial" panose="020B0604020202020204" pitchFamily="34" charset="0"/>
              </a:defRPr>
            </a:lvl2pPr>
            <a:lvl3pPr marL="1022350" indent="-350838">
              <a:defRPr>
                <a:solidFill>
                  <a:schemeClr val="tx1"/>
                </a:solidFill>
                <a:latin typeface="Arial" panose="020B0604020202020204" pitchFamily="34" charset="0"/>
              </a:defRPr>
            </a:lvl3pPr>
            <a:lvl4pPr marL="1339850" indent="-315913">
              <a:defRPr>
                <a:solidFill>
                  <a:schemeClr val="tx1"/>
                </a:solidFill>
                <a:latin typeface="Arial" panose="020B0604020202020204" pitchFamily="34" charset="0"/>
              </a:defRPr>
            </a:lvl4pPr>
            <a:lvl5pPr marL="1681163" indent="-339725">
              <a:defRPr>
                <a:solidFill>
                  <a:schemeClr val="tx1"/>
                </a:solidFill>
                <a:latin typeface="Arial" panose="020B0604020202020204" pitchFamily="34" charset="0"/>
              </a:defRPr>
            </a:lvl5pPr>
            <a:lvl6pPr marL="2138363" indent="-339725" fontAlgn="base">
              <a:spcBef>
                <a:spcPct val="0"/>
              </a:spcBef>
              <a:spcAft>
                <a:spcPct val="0"/>
              </a:spcAft>
              <a:defRPr>
                <a:solidFill>
                  <a:schemeClr val="tx1"/>
                </a:solidFill>
                <a:latin typeface="Arial" panose="020B0604020202020204" pitchFamily="34" charset="0"/>
              </a:defRPr>
            </a:lvl6pPr>
            <a:lvl7pPr marL="2595563" indent="-339725" fontAlgn="base">
              <a:spcBef>
                <a:spcPct val="0"/>
              </a:spcBef>
              <a:spcAft>
                <a:spcPct val="0"/>
              </a:spcAft>
              <a:defRPr>
                <a:solidFill>
                  <a:schemeClr val="tx1"/>
                </a:solidFill>
                <a:latin typeface="Arial" panose="020B0604020202020204" pitchFamily="34" charset="0"/>
              </a:defRPr>
            </a:lvl7pPr>
            <a:lvl8pPr marL="3052763" indent="-339725" fontAlgn="base">
              <a:spcBef>
                <a:spcPct val="0"/>
              </a:spcBef>
              <a:spcAft>
                <a:spcPct val="0"/>
              </a:spcAft>
              <a:defRPr>
                <a:solidFill>
                  <a:schemeClr val="tx1"/>
                </a:solidFill>
                <a:latin typeface="Arial" panose="020B0604020202020204" pitchFamily="34" charset="0"/>
              </a:defRPr>
            </a:lvl8pPr>
            <a:lvl9pPr marL="3509963" indent="-339725" fontAlgn="base">
              <a:spcBef>
                <a:spcPct val="0"/>
              </a:spcBef>
              <a:spcAft>
                <a:spcPct val="0"/>
              </a:spcAft>
              <a:defRPr>
                <a:solidFill>
                  <a:schemeClr val="tx1"/>
                </a:solidFill>
                <a:latin typeface="Arial" panose="020B0604020202020204" pitchFamily="34" charset="0"/>
              </a:defRPr>
            </a:lvl9pPr>
          </a:lstStyle>
          <a:p>
            <a:pPr marL="0" indent="0" algn="ctr">
              <a:lnSpc>
                <a:spcPct val="80000"/>
              </a:lnSpc>
              <a:spcBef>
                <a:spcPct val="20000"/>
              </a:spcBef>
              <a:buClr>
                <a:schemeClr val="accent2"/>
              </a:buClr>
              <a:buSzPct val="75000"/>
            </a:pPr>
            <a:r>
              <a:rPr lang="en-US" altLang="en-US" sz="2400" dirty="0"/>
              <a:t>All RFO documents are available on each CCA’s website at: </a:t>
            </a:r>
          </a:p>
          <a:p>
            <a:pPr marL="0" indent="0" algn="ctr">
              <a:lnSpc>
                <a:spcPct val="80000"/>
              </a:lnSpc>
              <a:spcBef>
                <a:spcPct val="20000"/>
              </a:spcBef>
              <a:buClr>
                <a:schemeClr val="accent2"/>
              </a:buClr>
              <a:buSzPct val="75000"/>
            </a:pPr>
            <a:endParaRPr lang="en-US" altLang="en-US" dirty="0"/>
          </a:p>
          <a:p>
            <a:pPr marL="327025" lvl="1" indent="0" algn="ctr">
              <a:lnSpc>
                <a:spcPct val="80000"/>
              </a:lnSpc>
              <a:spcBef>
                <a:spcPct val="20000"/>
              </a:spcBef>
              <a:buClr>
                <a:schemeClr val="accent2"/>
              </a:buClr>
              <a:buSzPct val="75000"/>
            </a:pPr>
            <a:r>
              <a:rPr lang="en-US" altLang="en-US" sz="2000" dirty="0">
                <a:solidFill>
                  <a:srgbClr val="0070C0"/>
                </a:solidFill>
              </a:rPr>
              <a:t>SVCE: </a:t>
            </a:r>
            <a:r>
              <a:rPr lang="en-US" altLang="en-US" sz="2000" dirty="0">
                <a:solidFill>
                  <a:srgbClr val="0070C0"/>
                </a:solidFill>
                <a:hlinkClick r:id="rId3">
                  <a:extLst>
                    <a:ext uri="{A12FA001-AC4F-418D-AE19-62706E023703}">
                      <ahyp:hlinkClr xmlns:ahyp="http://schemas.microsoft.com/office/drawing/2018/hyperlinkcolor" val="tx"/>
                    </a:ext>
                  </a:extLst>
                </a:hlinkClick>
              </a:rPr>
              <a:t>https://www.svcleanenergy.org/solicitations/</a:t>
            </a:r>
            <a:endParaRPr lang="en-US" altLang="en-US" sz="2000" dirty="0">
              <a:solidFill>
                <a:srgbClr val="0070C0"/>
              </a:solidFill>
            </a:endParaRPr>
          </a:p>
          <a:p>
            <a:pPr marL="327025" lvl="1" indent="0" algn="ctr">
              <a:lnSpc>
                <a:spcPct val="80000"/>
              </a:lnSpc>
              <a:spcBef>
                <a:spcPct val="20000"/>
              </a:spcBef>
              <a:buClr>
                <a:schemeClr val="accent2"/>
              </a:buClr>
              <a:buSzPct val="75000"/>
            </a:pPr>
            <a:r>
              <a:rPr lang="en-US" altLang="en-US" sz="2000" dirty="0">
                <a:solidFill>
                  <a:srgbClr val="0070C0"/>
                </a:solidFill>
                <a:latin typeface="Arial"/>
                <a:cs typeface="Arial"/>
              </a:rPr>
              <a:t>MBCP: </a:t>
            </a:r>
            <a:r>
              <a:rPr lang="en-US" sz="2000" dirty="0">
                <a:latin typeface="Arial"/>
                <a:cs typeface="Arial"/>
                <a:hlinkClick r:id="rId4"/>
              </a:rPr>
              <a:t>https://www.mbcommunitypower.org/current_requests_for/2019-carbon-free-power-supply-joint-request-for-proposals/</a:t>
            </a:r>
            <a:endParaRPr lang="en-US" sz="2000" dirty="0">
              <a:solidFill>
                <a:srgbClr val="0070C0"/>
              </a:solidFill>
              <a:latin typeface="Arial"/>
              <a:cs typeface="Arial"/>
            </a:endParaRPr>
          </a:p>
          <a:p>
            <a:pPr marL="0" indent="0" algn="ctr">
              <a:lnSpc>
                <a:spcPct val="80000"/>
              </a:lnSpc>
              <a:spcBef>
                <a:spcPct val="20000"/>
              </a:spcBef>
              <a:buClr>
                <a:schemeClr val="accent2"/>
              </a:buClr>
              <a:buSzPct val="75000"/>
            </a:pPr>
            <a:endParaRPr lang="en-US" altLang="en-US" sz="1400" dirty="0"/>
          </a:p>
          <a:p>
            <a:pPr marL="0" indent="0" algn="ctr">
              <a:lnSpc>
                <a:spcPct val="80000"/>
              </a:lnSpc>
              <a:spcBef>
                <a:spcPct val="20000"/>
              </a:spcBef>
              <a:buClr>
                <a:schemeClr val="accent2"/>
              </a:buClr>
              <a:buSzPct val="75000"/>
            </a:pPr>
            <a:r>
              <a:rPr lang="en-US" altLang="en-US" sz="2400" dirty="0"/>
              <a:t>All announcements, updates and Q&amp;As will also be posted on the websites.</a:t>
            </a:r>
          </a:p>
          <a:p>
            <a:pPr marL="0" indent="0" algn="ctr">
              <a:lnSpc>
                <a:spcPct val="80000"/>
              </a:lnSpc>
              <a:spcBef>
                <a:spcPct val="20000"/>
              </a:spcBef>
              <a:buClr>
                <a:schemeClr val="accent2"/>
              </a:buClr>
              <a:buSzPct val="75000"/>
            </a:pPr>
            <a:endParaRPr lang="en-US" altLang="en-US" sz="2400" dirty="0"/>
          </a:p>
          <a:p>
            <a:pPr marL="0" indent="0" algn="ctr">
              <a:lnSpc>
                <a:spcPct val="80000"/>
              </a:lnSpc>
              <a:spcBef>
                <a:spcPct val="20000"/>
              </a:spcBef>
              <a:buClr>
                <a:schemeClr val="accent2"/>
              </a:buClr>
              <a:buSzPct val="75000"/>
            </a:pPr>
            <a:endParaRPr lang="en-US" altLang="en-US" sz="2400" dirty="0"/>
          </a:p>
          <a:p>
            <a:pPr marL="0" indent="0" algn="ctr">
              <a:lnSpc>
                <a:spcPct val="80000"/>
              </a:lnSpc>
              <a:spcBef>
                <a:spcPct val="20000"/>
              </a:spcBef>
              <a:buClr>
                <a:schemeClr val="accent2"/>
              </a:buClr>
              <a:buSzPct val="75000"/>
            </a:pPr>
            <a:r>
              <a:rPr lang="en-US" altLang="en-US" sz="2400" dirty="0"/>
              <a:t>All communications should be directed to: </a:t>
            </a:r>
          </a:p>
          <a:p>
            <a:pPr marL="679450" lvl="2" indent="0" algn="ctr">
              <a:lnSpc>
                <a:spcPct val="80000"/>
              </a:lnSpc>
              <a:spcBef>
                <a:spcPct val="20000"/>
              </a:spcBef>
              <a:buClr>
                <a:schemeClr val="accent2"/>
              </a:buClr>
              <a:buSzPct val="75000"/>
            </a:pPr>
            <a:r>
              <a:rPr lang="en-US" altLang="en-US" sz="2400" b="1" dirty="0">
                <a:solidFill>
                  <a:schemeClr val="accent1">
                    <a:lumMod val="75000"/>
                  </a:schemeClr>
                </a:solidFill>
                <a:hlinkClick r:id="rId5">
                  <a:extLst>
                    <a:ext uri="{A12FA001-AC4F-418D-AE19-62706E023703}">
                      <ahyp:hlinkClr xmlns:ahyp="http://schemas.microsoft.com/office/drawing/2018/hyperlinkcolor" val="tx"/>
                    </a:ext>
                  </a:extLst>
                </a:hlinkClick>
              </a:rPr>
              <a:t>EnergyRFP@SVCleanEnergy.org</a:t>
            </a:r>
            <a:endParaRPr lang="en-US" altLang="en-US" sz="2400" b="1" dirty="0">
              <a:solidFill>
                <a:schemeClr val="accent1">
                  <a:lumMod val="75000"/>
                </a:schemeClr>
              </a:solidFill>
            </a:endParaRPr>
          </a:p>
          <a:p>
            <a:pPr algn="ctr">
              <a:lnSpc>
                <a:spcPct val="80000"/>
              </a:lnSpc>
              <a:spcBef>
                <a:spcPct val="20000"/>
              </a:spcBef>
              <a:buClr>
                <a:schemeClr val="accent2"/>
              </a:buClr>
              <a:buSzPct val="75000"/>
              <a:buFont typeface="Wingdings" panose="05000000000000000000" pitchFamily="2" charset="2"/>
              <a:buChar char="Ø"/>
            </a:pPr>
            <a:endParaRPr lang="en-US" altLang="en-US" dirty="0"/>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1538" y="203198"/>
            <a:ext cx="3436062" cy="754049"/>
          </a:xfrm>
          <a:prstGeom prst="rect">
            <a:avLst/>
          </a:prstGeom>
        </p:spPr>
      </p:pic>
      <p:pic>
        <p:nvPicPr>
          <p:cNvPr id="5" name="Picture 4"/>
          <p:cNvPicPr>
            <a:picLocks noChangeAspect="1"/>
          </p:cNvPicPr>
          <p:nvPr/>
        </p:nvPicPr>
        <p:blipFill>
          <a:blip r:embed="rId7"/>
          <a:stretch>
            <a:fillRect/>
          </a:stretch>
        </p:blipFill>
        <p:spPr>
          <a:xfrm>
            <a:off x="8700481" y="144856"/>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20</a:t>
            </a:fld>
            <a:endParaRPr lang="en-US"/>
          </a:p>
        </p:txBody>
      </p:sp>
    </p:spTree>
    <p:extLst>
      <p:ext uri="{BB962C8B-B14F-4D97-AF65-F5344CB8AC3E}">
        <p14:creationId xmlns:p14="http://schemas.microsoft.com/office/powerpoint/2010/main" val="90626388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968" y="165294"/>
            <a:ext cx="3165910" cy="694763"/>
          </a:xfrm>
          <a:prstGeom prst="rect">
            <a:avLst/>
          </a:prstGeom>
        </p:spPr>
      </p:pic>
      <p:pic>
        <p:nvPicPr>
          <p:cNvPr id="2" name="Picture 1"/>
          <p:cNvPicPr>
            <a:picLocks noChangeAspect="1"/>
          </p:cNvPicPr>
          <p:nvPr/>
        </p:nvPicPr>
        <p:blipFill>
          <a:blip r:embed="rId4"/>
          <a:stretch>
            <a:fillRect/>
          </a:stretch>
        </p:blipFill>
        <p:spPr>
          <a:xfrm>
            <a:off x="8559124" y="85667"/>
            <a:ext cx="3444297" cy="940403"/>
          </a:xfrm>
          <a:prstGeom prst="rect">
            <a:avLst/>
          </a:prstGeom>
        </p:spPr>
      </p:pic>
      <p:sp>
        <p:nvSpPr>
          <p:cNvPr id="3" name="Slide Number Placeholder 2"/>
          <p:cNvSpPr>
            <a:spLocks noGrp="1"/>
          </p:cNvSpPr>
          <p:nvPr>
            <p:ph type="sldNum" sz="quarter" idx="12"/>
          </p:nvPr>
        </p:nvSpPr>
        <p:spPr/>
        <p:txBody>
          <a:bodyPr/>
          <a:lstStyle/>
          <a:p>
            <a:fld id="{C60F2271-4F3B-43E9-987D-A445D0678781}" type="slidenum">
              <a:rPr lang="en-US" smtClean="0"/>
              <a:t>3</a:t>
            </a:fld>
            <a:endParaRPr lang="en-US"/>
          </a:p>
        </p:txBody>
      </p:sp>
      <p:sp>
        <p:nvSpPr>
          <p:cNvPr id="6" name="Title 5">
            <a:extLst>
              <a:ext uri="{FF2B5EF4-FFF2-40B4-BE49-F238E27FC236}">
                <a16:creationId xmlns:a16="http://schemas.microsoft.com/office/drawing/2014/main" id="{7E6E2B9D-CB98-4B85-B0B1-D9B483DEC924}"/>
              </a:ext>
            </a:extLst>
          </p:cNvPr>
          <p:cNvSpPr>
            <a:spLocks noGrp="1"/>
          </p:cNvSpPr>
          <p:nvPr>
            <p:ph type="title"/>
          </p:nvPr>
        </p:nvSpPr>
        <p:spPr>
          <a:xfrm>
            <a:off x="838200" y="1039444"/>
            <a:ext cx="10419826" cy="868111"/>
          </a:xfrm>
        </p:spPr>
        <p:txBody>
          <a:bodyPr/>
          <a:lstStyle/>
          <a:p>
            <a:r>
              <a:rPr lang="en-US" b="1" dirty="0">
                <a:solidFill>
                  <a:schemeClr val="accent6"/>
                </a:solidFill>
              </a:rPr>
              <a:t>Objectives</a:t>
            </a:r>
          </a:p>
        </p:txBody>
      </p:sp>
      <p:sp>
        <p:nvSpPr>
          <p:cNvPr id="8" name="Content Placeholder 7">
            <a:extLst>
              <a:ext uri="{FF2B5EF4-FFF2-40B4-BE49-F238E27FC236}">
                <a16:creationId xmlns:a16="http://schemas.microsoft.com/office/drawing/2014/main" id="{F9406B66-89E1-453C-9F38-65A7036B79FC}"/>
              </a:ext>
            </a:extLst>
          </p:cNvPr>
          <p:cNvSpPr>
            <a:spLocks noGrp="1"/>
          </p:cNvSpPr>
          <p:nvPr>
            <p:ph idx="1"/>
          </p:nvPr>
        </p:nvSpPr>
        <p:spPr>
          <a:xfrm>
            <a:off x="838200" y="1825624"/>
            <a:ext cx="10515600" cy="4692621"/>
          </a:xfrm>
        </p:spPr>
        <p:txBody>
          <a:bodyPr>
            <a:normAutofit fontScale="92500" lnSpcReduction="10000"/>
          </a:bodyPr>
          <a:lstStyle/>
          <a:p>
            <a:r>
              <a:rPr lang="en-US" dirty="0"/>
              <a:t>Achieve Carbon-Free Electric Supply Portfolios </a:t>
            </a:r>
          </a:p>
          <a:p>
            <a:pPr lvl="1"/>
            <a:r>
              <a:rPr lang="en-US" dirty="0"/>
              <a:t>Met with large hydro and RPS eligible resources </a:t>
            </a:r>
          </a:p>
          <a:p>
            <a:pPr lvl="1"/>
            <a:r>
              <a:rPr lang="en-US" dirty="0"/>
              <a:t>Measured on an annual basis</a:t>
            </a:r>
          </a:p>
          <a:p>
            <a:r>
              <a:rPr lang="en-US" dirty="0"/>
              <a:t>Procure sufficient RPS Resources in Compliance Period 4 to meet PCC1 and long-term needs</a:t>
            </a:r>
          </a:p>
          <a:p>
            <a:pPr lvl="1"/>
            <a:r>
              <a:rPr lang="en-US" dirty="0"/>
              <a:t>Up to 800,000 MWh per year combined – 10% of each CCA’s annual needs</a:t>
            </a:r>
          </a:p>
          <a:p>
            <a:pPr lvl="1"/>
            <a:r>
              <a:rPr lang="en-US" dirty="0"/>
              <a:t>Minimum of ten years</a:t>
            </a:r>
          </a:p>
          <a:p>
            <a:pPr lvl="1"/>
            <a:r>
              <a:rPr lang="en-US" dirty="0"/>
              <a:t>COD as early as 2021 but no later than December 31, 2022</a:t>
            </a:r>
          </a:p>
          <a:p>
            <a:r>
              <a:rPr lang="en-US" dirty="0"/>
              <a:t>Manage energy supply cost exposure</a:t>
            </a:r>
          </a:p>
          <a:p>
            <a:r>
              <a:rPr lang="en-US" dirty="0"/>
              <a:t>Enhance Grid Reliability</a:t>
            </a:r>
          </a:p>
          <a:p>
            <a:r>
              <a:rPr lang="en-US" dirty="0"/>
              <a:t>Facilitate decarbonization, electrification and customer-specific sustainability goals</a:t>
            </a:r>
          </a:p>
          <a:p>
            <a:pPr marL="0" indent="0">
              <a:buNone/>
            </a:pPr>
            <a:endParaRPr lang="en-US" dirty="0"/>
          </a:p>
          <a:p>
            <a:endParaRPr lang="en-US" dirty="0"/>
          </a:p>
        </p:txBody>
      </p:sp>
    </p:spTree>
    <p:extLst>
      <p:ext uri="{BB962C8B-B14F-4D97-AF65-F5344CB8AC3E}">
        <p14:creationId xmlns:p14="http://schemas.microsoft.com/office/powerpoint/2010/main" val="306747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7" name="Rectangle 3"/>
          <p:cNvSpPr>
            <a:spLocks noGrp="1" noChangeArrowheads="1"/>
          </p:cNvSpPr>
          <p:nvPr>
            <p:ph type="body" idx="1"/>
          </p:nvPr>
        </p:nvSpPr>
        <p:spPr>
          <a:xfrm>
            <a:off x="651461" y="1816216"/>
            <a:ext cx="10537184" cy="5041783"/>
          </a:xfrm>
        </p:spPr>
        <p:txBody>
          <a:bodyPr>
            <a:noAutofit/>
          </a:bodyPr>
          <a:lstStyle/>
          <a:p>
            <a:r>
              <a:rPr lang="en-US" altLang="en-US" sz="1800" b="1" dirty="0"/>
              <a:t>RFP Issued / Question &amp; Answer Period:  </a:t>
            </a:r>
          </a:p>
          <a:p>
            <a:pPr lvl="1"/>
            <a:r>
              <a:rPr lang="en-US" altLang="en-US" sz="1600" dirty="0"/>
              <a:t>Participants may submit questions concerning the RFP at </a:t>
            </a:r>
            <a:r>
              <a:rPr lang="en-US" altLang="en-US" sz="1600" b="1" dirty="0">
                <a:solidFill>
                  <a:schemeClr val="accent1">
                    <a:lumMod val="75000"/>
                  </a:schemeClr>
                </a:solidFill>
                <a:hlinkClick r:id="rId3">
                  <a:extLst>
                    <a:ext uri="{A12FA001-AC4F-418D-AE19-62706E023703}">
                      <ahyp:hlinkClr xmlns:ahyp="http://schemas.microsoft.com/office/drawing/2018/hyperlinkcolor" val="tx"/>
                    </a:ext>
                  </a:extLst>
                </a:hlinkClick>
              </a:rPr>
              <a:t>EnergyRFP@SVCleanEnergy.org</a:t>
            </a:r>
            <a:r>
              <a:rPr lang="en-US" altLang="en-US" sz="1600" dirty="0"/>
              <a:t> and may continue to do so until May 10, 2019.  Answers to questions will be posted to SVCE’s and MBCP’s RFO webpages.</a:t>
            </a:r>
          </a:p>
          <a:p>
            <a:r>
              <a:rPr lang="en-US" altLang="en-US" sz="1800" b="1" dirty="0"/>
              <a:t>Offers Due:  </a:t>
            </a:r>
            <a:r>
              <a:rPr lang="en-US" altLang="en-US" sz="1800" dirty="0"/>
              <a:t>Proposer’s Offer(s) must be submitted by the </a:t>
            </a:r>
            <a:r>
              <a:rPr lang="en-US" altLang="en-US" sz="1800" b="1" u="sng" dirty="0"/>
              <a:t>May 17, 2019 5:00 PM PPT</a:t>
            </a:r>
            <a:r>
              <a:rPr lang="en-US" altLang="en-US" sz="1800" b="1" i="1" u="sng" dirty="0"/>
              <a:t> </a:t>
            </a:r>
            <a:r>
              <a:rPr lang="en-US" altLang="en-US" sz="1800" dirty="0"/>
              <a:t>deadline and include the required documents described herein.  </a:t>
            </a:r>
          </a:p>
          <a:p>
            <a:r>
              <a:rPr lang="en-US" altLang="en-US" sz="1800" b="1" dirty="0"/>
              <a:t>Phase 1 – Review, Score and Rank Offers:  </a:t>
            </a:r>
            <a:r>
              <a:rPr lang="en-US" altLang="en-US" sz="1800" dirty="0"/>
              <a:t>SVCE, MBCP and Ascend Analytics will score and rank all </a:t>
            </a:r>
            <a:r>
              <a:rPr lang="en-US" altLang="en-US" sz="1800" u="sng" dirty="0"/>
              <a:t>compliant</a:t>
            </a:r>
            <a:r>
              <a:rPr lang="en-US" altLang="en-US" sz="1800" dirty="0"/>
              <a:t> Offers based on the Scoring Rubric.</a:t>
            </a:r>
          </a:p>
          <a:p>
            <a:r>
              <a:rPr lang="en-US" altLang="en-US" sz="1800" b="1" dirty="0"/>
              <a:t>Phase 2 – </a:t>
            </a:r>
            <a:r>
              <a:rPr lang="en-US" altLang="en-US" sz="1800" dirty="0"/>
              <a:t>Top-scoring Offers will be modeled within SVCE and MBCP portfolios to assess fit and value. Best fit and highest value Offers will be Shortlisted and Proposers will be notified of status. </a:t>
            </a:r>
          </a:p>
          <a:p>
            <a:r>
              <a:rPr lang="en-US" altLang="en-US" sz="1800" b="1" dirty="0"/>
              <a:t>Negotiations and Execution:  </a:t>
            </a:r>
            <a:r>
              <a:rPr lang="en-US" altLang="en-US" sz="1800" dirty="0"/>
              <a:t>SVCE &amp; MBCP will negotiate PPAs with Shortlisted participants with the intention of executing PPA(s). SVCE &amp; MBCP may execute PPAs with selected participants at any time during the negotiation phase or may choose to execute none at all.  </a:t>
            </a:r>
          </a:p>
          <a:p>
            <a:pPr lvl="1"/>
            <a:r>
              <a:rPr lang="en-US" altLang="en-US" sz="1600" dirty="0"/>
              <a:t>Final Execution of PPA(s) is contingent on gaining approval from the respective Board of Directors for SVCE and MBCP</a:t>
            </a:r>
          </a:p>
          <a:p>
            <a:pPr lvl="1"/>
            <a:r>
              <a:rPr lang="en-US" altLang="en-US" sz="1600" dirty="0"/>
              <a:t>Offers may be Shortlisted by either SVCE or MBCP, depending on offered contract quantity. If the contract quantity from a single offer exceeds the needs of either SVCE or MBCP individually, SVCE and MBCP may select this offer together for Shortlisting, with subsequent joint negotiations to produce two separate, but substantially similar, PPAs that Seller would execute with each entity.</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1433" y="256662"/>
            <a:ext cx="3180177" cy="697894"/>
          </a:xfrm>
          <a:prstGeom prst="rect">
            <a:avLst/>
          </a:prstGeom>
        </p:spPr>
      </p:pic>
      <p:pic>
        <p:nvPicPr>
          <p:cNvPr id="6" name="Picture 5"/>
          <p:cNvPicPr>
            <a:picLocks noChangeAspect="1"/>
          </p:cNvPicPr>
          <p:nvPr/>
        </p:nvPicPr>
        <p:blipFill>
          <a:blip r:embed="rId5"/>
          <a:stretch>
            <a:fillRect/>
          </a:stretch>
        </p:blipFill>
        <p:spPr>
          <a:xfrm>
            <a:off x="8707691" y="194188"/>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4</a:t>
            </a:fld>
            <a:endParaRPr lang="en-US"/>
          </a:p>
        </p:txBody>
      </p:sp>
      <p:sp>
        <p:nvSpPr>
          <p:cNvPr id="7" name="Rectangle 2">
            <a:extLst>
              <a:ext uri="{FF2B5EF4-FFF2-40B4-BE49-F238E27FC236}">
                <a16:creationId xmlns:a16="http://schemas.microsoft.com/office/drawing/2014/main" id="{31F0F5EF-CC16-49C1-A5A8-87546E993467}"/>
              </a:ext>
            </a:extLst>
          </p:cNvPr>
          <p:cNvSpPr txBox="1">
            <a:spLocks noChangeArrowheads="1"/>
          </p:cNvSpPr>
          <p:nvPr/>
        </p:nvSpPr>
        <p:spPr>
          <a:xfrm>
            <a:off x="687897" y="1170855"/>
            <a:ext cx="5570224" cy="7167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dirty="0">
                <a:solidFill>
                  <a:schemeClr val="accent6"/>
                </a:solidFill>
              </a:rPr>
              <a:t>Joint RFP Process</a:t>
            </a:r>
          </a:p>
        </p:txBody>
      </p:sp>
    </p:spTree>
    <p:extLst>
      <p:ext uri="{BB962C8B-B14F-4D97-AF65-F5344CB8AC3E}">
        <p14:creationId xmlns:p14="http://schemas.microsoft.com/office/powerpoint/2010/main" val="2915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814203" y="1170855"/>
            <a:ext cx="5443918" cy="716721"/>
          </a:xfrm>
        </p:spPr>
        <p:txBody>
          <a:bodyPr>
            <a:noAutofit/>
          </a:bodyPr>
          <a:lstStyle/>
          <a:p>
            <a:r>
              <a:rPr lang="en-US" altLang="en-US" b="1" dirty="0">
                <a:solidFill>
                  <a:schemeClr val="accent6"/>
                </a:solidFill>
              </a:rPr>
              <a:t>Joint RFP Schedule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388" y="181453"/>
            <a:ext cx="3267102" cy="716970"/>
          </a:xfrm>
          <a:prstGeom prst="rect">
            <a:avLst/>
          </a:prstGeom>
        </p:spPr>
      </p:pic>
      <p:pic>
        <p:nvPicPr>
          <p:cNvPr id="5" name="Picture 4"/>
          <p:cNvPicPr>
            <a:picLocks noChangeAspect="1"/>
          </p:cNvPicPr>
          <p:nvPr/>
        </p:nvPicPr>
        <p:blipFill>
          <a:blip r:embed="rId4"/>
          <a:stretch>
            <a:fillRect/>
          </a:stretch>
        </p:blipFill>
        <p:spPr>
          <a:xfrm>
            <a:off x="8674653" y="69737"/>
            <a:ext cx="3444297" cy="940403"/>
          </a:xfrm>
          <a:prstGeom prst="rect">
            <a:avLst/>
          </a:prstGeom>
        </p:spPr>
      </p:pic>
      <p:sp>
        <p:nvSpPr>
          <p:cNvPr id="2" name="Slide Number Placeholder 1"/>
          <p:cNvSpPr>
            <a:spLocks noGrp="1"/>
          </p:cNvSpPr>
          <p:nvPr>
            <p:ph type="sldNum" sz="quarter" idx="12"/>
          </p:nvPr>
        </p:nvSpPr>
        <p:spPr/>
        <p:txBody>
          <a:bodyPr/>
          <a:lstStyle/>
          <a:p>
            <a:fld id="{50E7DEE4-BD7A-47AE-9C4F-3821873A22D9}" type="slidenum">
              <a:rPr lang="en-US" altLang="en-US" smtClean="0"/>
              <a:pPr/>
              <a:t>5</a:t>
            </a:fld>
            <a:endParaRPr lang="en-US" altLang="en-US"/>
          </a:p>
        </p:txBody>
      </p:sp>
      <p:sp>
        <p:nvSpPr>
          <p:cNvPr id="11" name="Rectangle 2">
            <a:extLst>
              <a:ext uri="{FF2B5EF4-FFF2-40B4-BE49-F238E27FC236}">
                <a16:creationId xmlns:a16="http://schemas.microsoft.com/office/drawing/2014/main" id="{C718854E-B721-4F2A-A7D7-225B3A5C5046}"/>
              </a:ext>
            </a:extLst>
          </p:cNvPr>
          <p:cNvSpPr>
            <a:spLocks noChangeArrowheads="1"/>
          </p:cNvSpPr>
          <p:nvPr/>
        </p:nvSpPr>
        <p:spPr bwMode="auto">
          <a:xfrm>
            <a:off x="-1254035" y="-239916"/>
            <a:ext cx="15024313"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n-US" altLang="en-US" sz="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3" name="Table 12">
            <a:extLst>
              <a:ext uri="{FF2B5EF4-FFF2-40B4-BE49-F238E27FC236}">
                <a16:creationId xmlns:a16="http://schemas.microsoft.com/office/drawing/2014/main" id="{91D7254F-FC24-4036-AC11-22B332771E77}"/>
              </a:ext>
            </a:extLst>
          </p:cNvPr>
          <p:cNvGraphicFramePr>
            <a:graphicFrameLocks noGrp="1"/>
          </p:cNvGraphicFramePr>
          <p:nvPr>
            <p:extLst>
              <p:ext uri="{D42A27DB-BD31-4B8C-83A1-F6EECF244321}">
                <p14:modId xmlns:p14="http://schemas.microsoft.com/office/powerpoint/2010/main" val="2204217754"/>
              </p:ext>
            </p:extLst>
          </p:nvPr>
        </p:nvGraphicFramePr>
        <p:xfrm>
          <a:off x="809538" y="1887576"/>
          <a:ext cx="10591101" cy="4394200"/>
        </p:xfrm>
        <a:graphic>
          <a:graphicData uri="http://schemas.openxmlformats.org/drawingml/2006/table">
            <a:tbl>
              <a:tblPr firstRow="1" bandRow="1">
                <a:tableStyleId>{5C22544A-7EE6-4342-B048-85BDC9FD1C3A}</a:tableStyleId>
              </a:tblPr>
              <a:tblGrid>
                <a:gridCol w="5910858">
                  <a:extLst>
                    <a:ext uri="{9D8B030D-6E8A-4147-A177-3AD203B41FA5}">
                      <a16:colId xmlns:a16="http://schemas.microsoft.com/office/drawing/2014/main" val="3322342902"/>
                    </a:ext>
                  </a:extLst>
                </a:gridCol>
                <a:gridCol w="4680243">
                  <a:extLst>
                    <a:ext uri="{9D8B030D-6E8A-4147-A177-3AD203B41FA5}">
                      <a16:colId xmlns:a16="http://schemas.microsoft.com/office/drawing/2014/main" val="497518521"/>
                    </a:ext>
                  </a:extLst>
                </a:gridCol>
              </a:tblGrid>
              <a:tr h="439420">
                <a:tc>
                  <a:txBody>
                    <a:bodyPr/>
                    <a:lstStyle/>
                    <a:p>
                      <a:pPr algn="l" rtl="0" fontAlgn="base"/>
                      <a:r>
                        <a:rPr lang="en-US" sz="2200" dirty="0">
                          <a:solidFill>
                            <a:schemeClr val="bg1"/>
                          </a:solidFill>
                          <a:effectLst/>
                        </a:rPr>
                        <a:t>Activity </a:t>
                      </a:r>
                      <a:endParaRPr lang="en-US" sz="4400" b="0" i="0" dirty="0">
                        <a:solidFill>
                          <a:schemeClr val="bg1"/>
                        </a:solidFill>
                        <a:effectLst/>
                      </a:endParaRPr>
                    </a:p>
                  </a:txBody>
                  <a:tcPr marL="20289" marR="20289" marT="10145" marB="10145" anchor="ctr">
                    <a:solidFill>
                      <a:schemeClr val="accent6">
                        <a:lumMod val="75000"/>
                      </a:schemeClr>
                    </a:solidFill>
                  </a:tcPr>
                </a:tc>
                <a:tc>
                  <a:txBody>
                    <a:bodyPr/>
                    <a:lstStyle/>
                    <a:p>
                      <a:pPr algn="ctr" rtl="0" fontAlgn="base"/>
                      <a:r>
                        <a:rPr lang="en-US" sz="2200" dirty="0">
                          <a:solidFill>
                            <a:schemeClr val="bg1"/>
                          </a:solidFill>
                          <a:effectLst/>
                        </a:rPr>
                        <a:t>Scheduled Date </a:t>
                      </a:r>
                      <a:endParaRPr lang="en-US" sz="4400" b="0" i="0" dirty="0">
                        <a:solidFill>
                          <a:schemeClr val="bg1"/>
                        </a:solidFill>
                        <a:effectLst/>
                      </a:endParaRPr>
                    </a:p>
                  </a:txBody>
                  <a:tcPr marL="20289" marR="20289" marT="10145" marB="10145" anchor="ctr">
                    <a:solidFill>
                      <a:schemeClr val="accent6">
                        <a:lumMod val="75000"/>
                      </a:schemeClr>
                    </a:solidFill>
                  </a:tcPr>
                </a:tc>
                <a:extLst>
                  <a:ext uri="{0D108BD9-81ED-4DB2-BD59-A6C34878D82A}">
                    <a16:rowId xmlns:a16="http://schemas.microsoft.com/office/drawing/2014/main" val="3616771035"/>
                  </a:ext>
                </a:extLst>
              </a:tr>
              <a:tr h="439420">
                <a:tc>
                  <a:txBody>
                    <a:bodyPr/>
                    <a:lstStyle/>
                    <a:p>
                      <a:pPr algn="l" rtl="0" fontAlgn="base"/>
                      <a:r>
                        <a:rPr lang="en-US" sz="2200" dirty="0">
                          <a:effectLst/>
                        </a:rPr>
                        <a:t>Issuance of RFP </a:t>
                      </a:r>
                      <a:endParaRPr lang="en-US" sz="4400" b="0" i="0" dirty="0">
                        <a:effectLst/>
                      </a:endParaRPr>
                    </a:p>
                  </a:txBody>
                  <a:tcPr marL="20289" marR="20289" marT="10145" marB="10145">
                    <a:solidFill>
                      <a:schemeClr val="accent6">
                        <a:lumMod val="20000"/>
                        <a:lumOff val="80000"/>
                      </a:schemeClr>
                    </a:solidFill>
                  </a:tcPr>
                </a:tc>
                <a:tc>
                  <a:txBody>
                    <a:bodyPr/>
                    <a:lstStyle/>
                    <a:p>
                      <a:pPr algn="ctr" rtl="0" fontAlgn="base"/>
                      <a:r>
                        <a:rPr lang="en-US" sz="2200" dirty="0">
                          <a:effectLst/>
                        </a:rPr>
                        <a:t>April 17, 2019 </a:t>
                      </a:r>
                      <a:endParaRPr lang="en-US" sz="4400" b="0" i="0" dirty="0">
                        <a:effectLst/>
                      </a:endParaRPr>
                    </a:p>
                  </a:txBody>
                  <a:tcPr marL="20289" marR="20289" marT="10145" marB="10145">
                    <a:solidFill>
                      <a:schemeClr val="accent6">
                        <a:lumMod val="20000"/>
                        <a:lumOff val="80000"/>
                      </a:schemeClr>
                    </a:solidFill>
                  </a:tcPr>
                </a:tc>
                <a:extLst>
                  <a:ext uri="{0D108BD9-81ED-4DB2-BD59-A6C34878D82A}">
                    <a16:rowId xmlns:a16="http://schemas.microsoft.com/office/drawing/2014/main" val="1658459667"/>
                  </a:ext>
                </a:extLst>
              </a:tr>
              <a:tr h="439420">
                <a:tc>
                  <a:txBody>
                    <a:bodyPr/>
                    <a:lstStyle/>
                    <a:p>
                      <a:pPr algn="l" rtl="0" fontAlgn="base"/>
                      <a:r>
                        <a:rPr lang="en-US" sz="2200" dirty="0">
                          <a:effectLst/>
                        </a:rPr>
                        <a:t>Bidder Webinar </a:t>
                      </a:r>
                      <a:endParaRPr lang="en-US" sz="4400" b="0" i="0" dirty="0">
                        <a:effectLst/>
                      </a:endParaRPr>
                    </a:p>
                  </a:txBody>
                  <a:tcPr marL="20289" marR="20289" marT="10145" marB="10145">
                    <a:solidFill>
                      <a:schemeClr val="accent6">
                        <a:lumMod val="20000"/>
                        <a:lumOff val="80000"/>
                      </a:schemeClr>
                    </a:solidFill>
                  </a:tcPr>
                </a:tc>
                <a:tc>
                  <a:txBody>
                    <a:bodyPr/>
                    <a:lstStyle/>
                    <a:p>
                      <a:pPr algn="ctr" rtl="0" fontAlgn="base"/>
                      <a:r>
                        <a:rPr lang="en-US" sz="2200" dirty="0">
                          <a:effectLst/>
                        </a:rPr>
                        <a:t>May 3, 2019 at 1:00 PM PPT </a:t>
                      </a:r>
                      <a:endParaRPr lang="en-US" sz="4400" b="0" i="0" dirty="0">
                        <a:effectLst/>
                      </a:endParaRPr>
                    </a:p>
                  </a:txBody>
                  <a:tcPr marL="20289" marR="20289" marT="10145" marB="10145">
                    <a:solidFill>
                      <a:schemeClr val="accent6">
                        <a:lumMod val="20000"/>
                        <a:lumOff val="80000"/>
                      </a:schemeClr>
                    </a:solidFill>
                  </a:tcPr>
                </a:tc>
                <a:extLst>
                  <a:ext uri="{0D108BD9-81ED-4DB2-BD59-A6C34878D82A}">
                    <a16:rowId xmlns:a16="http://schemas.microsoft.com/office/drawing/2014/main" val="1790109427"/>
                  </a:ext>
                </a:extLst>
              </a:tr>
              <a:tr h="439420">
                <a:tc>
                  <a:txBody>
                    <a:bodyPr/>
                    <a:lstStyle/>
                    <a:p>
                      <a:pPr algn="l" rtl="0" fontAlgn="base"/>
                      <a:r>
                        <a:rPr lang="en-US" sz="2200" dirty="0">
                          <a:effectLst/>
                        </a:rPr>
                        <a:t>Deadline to submit questions </a:t>
                      </a:r>
                      <a:endParaRPr lang="en-US" sz="4400" b="0" i="0" dirty="0">
                        <a:effectLst/>
                      </a:endParaRPr>
                    </a:p>
                  </a:txBody>
                  <a:tcPr marL="20289" marR="20289" marT="10145" marB="10145">
                    <a:solidFill>
                      <a:schemeClr val="accent6">
                        <a:lumMod val="20000"/>
                        <a:lumOff val="80000"/>
                      </a:schemeClr>
                    </a:solidFill>
                  </a:tcPr>
                </a:tc>
                <a:tc>
                  <a:txBody>
                    <a:bodyPr/>
                    <a:lstStyle/>
                    <a:p>
                      <a:pPr algn="ctr" rtl="0" fontAlgn="base"/>
                      <a:r>
                        <a:rPr lang="en-US" sz="2200" dirty="0">
                          <a:effectLst/>
                        </a:rPr>
                        <a:t>May 7, 2019 at 5:00 PM PPT </a:t>
                      </a:r>
                      <a:endParaRPr lang="en-US" sz="4400" b="0" i="0" dirty="0">
                        <a:effectLst/>
                      </a:endParaRPr>
                    </a:p>
                  </a:txBody>
                  <a:tcPr marL="20289" marR="20289" marT="10145" marB="10145">
                    <a:solidFill>
                      <a:schemeClr val="accent6">
                        <a:lumMod val="20000"/>
                        <a:lumOff val="80000"/>
                      </a:schemeClr>
                    </a:solidFill>
                  </a:tcPr>
                </a:tc>
                <a:extLst>
                  <a:ext uri="{0D108BD9-81ED-4DB2-BD59-A6C34878D82A}">
                    <a16:rowId xmlns:a16="http://schemas.microsoft.com/office/drawing/2014/main" val="1360994568"/>
                  </a:ext>
                </a:extLst>
              </a:tr>
              <a:tr h="439420">
                <a:tc>
                  <a:txBody>
                    <a:bodyPr/>
                    <a:lstStyle/>
                    <a:p>
                      <a:pPr algn="l" rtl="0" fontAlgn="base"/>
                      <a:r>
                        <a:rPr lang="en-US" sz="2200" dirty="0">
                          <a:effectLst/>
                        </a:rPr>
                        <a:t>Responses to questions provided </a:t>
                      </a:r>
                      <a:endParaRPr lang="en-US" sz="4400" b="0" i="0" dirty="0">
                        <a:effectLst/>
                      </a:endParaRPr>
                    </a:p>
                  </a:txBody>
                  <a:tcPr marL="20289" marR="20289" marT="10145" marB="10145">
                    <a:solidFill>
                      <a:schemeClr val="accent6">
                        <a:lumMod val="20000"/>
                        <a:lumOff val="80000"/>
                      </a:schemeClr>
                    </a:solidFill>
                  </a:tcPr>
                </a:tc>
                <a:tc>
                  <a:txBody>
                    <a:bodyPr/>
                    <a:lstStyle/>
                    <a:p>
                      <a:pPr algn="ctr" rtl="0" fontAlgn="base"/>
                      <a:r>
                        <a:rPr lang="en-US" sz="2200" dirty="0">
                          <a:effectLst/>
                        </a:rPr>
                        <a:t>May 10, 2019 at 5:00 PM PPT </a:t>
                      </a:r>
                      <a:endParaRPr lang="en-US" sz="4400" b="0" i="0" dirty="0">
                        <a:effectLst/>
                      </a:endParaRPr>
                    </a:p>
                  </a:txBody>
                  <a:tcPr marL="20289" marR="20289" marT="10145" marB="10145">
                    <a:solidFill>
                      <a:schemeClr val="accent6">
                        <a:lumMod val="20000"/>
                        <a:lumOff val="80000"/>
                      </a:schemeClr>
                    </a:solidFill>
                  </a:tcPr>
                </a:tc>
                <a:extLst>
                  <a:ext uri="{0D108BD9-81ED-4DB2-BD59-A6C34878D82A}">
                    <a16:rowId xmlns:a16="http://schemas.microsoft.com/office/drawing/2014/main" val="929013556"/>
                  </a:ext>
                </a:extLst>
              </a:tr>
              <a:tr h="439420">
                <a:tc>
                  <a:txBody>
                    <a:bodyPr/>
                    <a:lstStyle/>
                    <a:p>
                      <a:pPr algn="l" rtl="0" fontAlgn="base"/>
                      <a:r>
                        <a:rPr lang="en-US" sz="2200" dirty="0">
                          <a:effectLst/>
                        </a:rPr>
                        <a:t>Deadline to submit proposals </a:t>
                      </a:r>
                      <a:endParaRPr lang="en-US" sz="4400" b="0" i="0" dirty="0">
                        <a:effectLst/>
                      </a:endParaRPr>
                    </a:p>
                  </a:txBody>
                  <a:tcPr marL="20289" marR="20289" marT="10145" marB="10145">
                    <a:solidFill>
                      <a:schemeClr val="accent6">
                        <a:lumMod val="20000"/>
                        <a:lumOff val="80000"/>
                      </a:schemeClr>
                    </a:solidFill>
                  </a:tcPr>
                </a:tc>
                <a:tc>
                  <a:txBody>
                    <a:bodyPr/>
                    <a:lstStyle/>
                    <a:p>
                      <a:pPr algn="ctr" rtl="0" fontAlgn="base"/>
                      <a:r>
                        <a:rPr lang="en-US" sz="2200" b="1" u="sng" dirty="0">
                          <a:effectLst/>
                        </a:rPr>
                        <a:t>May 17, 2019 at 5:00 PM PPT </a:t>
                      </a:r>
                      <a:endParaRPr lang="en-US" sz="4400" b="1" i="0" u="sng" dirty="0">
                        <a:effectLst/>
                      </a:endParaRPr>
                    </a:p>
                  </a:txBody>
                  <a:tcPr marL="20289" marR="20289" marT="10145" marB="10145">
                    <a:solidFill>
                      <a:schemeClr val="accent6">
                        <a:lumMod val="20000"/>
                        <a:lumOff val="80000"/>
                      </a:schemeClr>
                    </a:solidFill>
                  </a:tcPr>
                </a:tc>
                <a:extLst>
                  <a:ext uri="{0D108BD9-81ED-4DB2-BD59-A6C34878D82A}">
                    <a16:rowId xmlns:a16="http://schemas.microsoft.com/office/drawing/2014/main" val="2269251891"/>
                  </a:ext>
                </a:extLst>
              </a:tr>
              <a:tr h="439420">
                <a:tc>
                  <a:txBody>
                    <a:bodyPr/>
                    <a:lstStyle/>
                    <a:p>
                      <a:pPr algn="l" rtl="0" fontAlgn="base"/>
                      <a:r>
                        <a:rPr lang="en-US" sz="2200">
                          <a:effectLst/>
                        </a:rPr>
                        <a:t>Proposal Clarification Contact Period </a:t>
                      </a:r>
                      <a:endParaRPr lang="en-US" sz="4400" b="0" i="0">
                        <a:effectLst/>
                      </a:endParaRPr>
                    </a:p>
                  </a:txBody>
                  <a:tcPr marL="20289" marR="20289" marT="10145" marB="10145">
                    <a:solidFill>
                      <a:schemeClr val="accent6">
                        <a:lumMod val="20000"/>
                        <a:lumOff val="80000"/>
                      </a:schemeClr>
                    </a:solidFill>
                  </a:tcPr>
                </a:tc>
                <a:tc>
                  <a:txBody>
                    <a:bodyPr/>
                    <a:lstStyle/>
                    <a:p>
                      <a:pPr algn="ctr" rtl="0" fontAlgn="base"/>
                      <a:r>
                        <a:rPr lang="en-US" sz="2200" dirty="0">
                          <a:effectLst/>
                        </a:rPr>
                        <a:t>May 20 – 29, 2019 </a:t>
                      </a:r>
                      <a:endParaRPr lang="en-US" sz="4400" b="0" i="0" dirty="0">
                        <a:effectLst/>
                      </a:endParaRPr>
                    </a:p>
                  </a:txBody>
                  <a:tcPr marL="20289" marR="20289" marT="10145" marB="10145">
                    <a:solidFill>
                      <a:schemeClr val="accent6">
                        <a:lumMod val="20000"/>
                        <a:lumOff val="80000"/>
                      </a:schemeClr>
                    </a:solidFill>
                  </a:tcPr>
                </a:tc>
                <a:extLst>
                  <a:ext uri="{0D108BD9-81ED-4DB2-BD59-A6C34878D82A}">
                    <a16:rowId xmlns:a16="http://schemas.microsoft.com/office/drawing/2014/main" val="343002101"/>
                  </a:ext>
                </a:extLst>
              </a:tr>
              <a:tr h="439420">
                <a:tc>
                  <a:txBody>
                    <a:bodyPr/>
                    <a:lstStyle/>
                    <a:p>
                      <a:pPr algn="l" rtl="0" fontAlgn="base"/>
                      <a:r>
                        <a:rPr lang="en-US" sz="2200">
                          <a:effectLst/>
                        </a:rPr>
                        <a:t>Notification of final shortlisted Bidders (Tentative) </a:t>
                      </a:r>
                      <a:endParaRPr lang="en-US" sz="4400" b="0" i="0">
                        <a:effectLst/>
                      </a:endParaRPr>
                    </a:p>
                  </a:txBody>
                  <a:tcPr marL="20289" marR="20289" marT="10145" marB="10145">
                    <a:solidFill>
                      <a:schemeClr val="accent6">
                        <a:lumMod val="20000"/>
                        <a:lumOff val="80000"/>
                      </a:schemeClr>
                    </a:solidFill>
                  </a:tcPr>
                </a:tc>
                <a:tc>
                  <a:txBody>
                    <a:bodyPr/>
                    <a:lstStyle/>
                    <a:p>
                      <a:pPr algn="ctr" rtl="0" fontAlgn="base"/>
                      <a:r>
                        <a:rPr lang="en-US" sz="2200" dirty="0">
                          <a:effectLst/>
                        </a:rPr>
                        <a:t>June 14, 2019 </a:t>
                      </a:r>
                      <a:endParaRPr lang="en-US" sz="4400" b="0" i="0" dirty="0">
                        <a:effectLst/>
                      </a:endParaRPr>
                    </a:p>
                  </a:txBody>
                  <a:tcPr marL="20289" marR="20289" marT="10145" marB="10145">
                    <a:solidFill>
                      <a:schemeClr val="accent6">
                        <a:lumMod val="20000"/>
                        <a:lumOff val="80000"/>
                      </a:schemeClr>
                    </a:solidFill>
                  </a:tcPr>
                </a:tc>
                <a:extLst>
                  <a:ext uri="{0D108BD9-81ED-4DB2-BD59-A6C34878D82A}">
                    <a16:rowId xmlns:a16="http://schemas.microsoft.com/office/drawing/2014/main" val="27988301"/>
                  </a:ext>
                </a:extLst>
              </a:tr>
              <a:tr h="439420">
                <a:tc>
                  <a:txBody>
                    <a:bodyPr/>
                    <a:lstStyle/>
                    <a:p>
                      <a:pPr algn="l" rtl="0" fontAlgn="base"/>
                      <a:r>
                        <a:rPr lang="en-US" sz="2200">
                          <a:effectLst/>
                        </a:rPr>
                        <a:t>PPA negotiations </a:t>
                      </a:r>
                      <a:endParaRPr lang="en-US" sz="4400" b="0" i="0">
                        <a:effectLst/>
                      </a:endParaRPr>
                    </a:p>
                  </a:txBody>
                  <a:tcPr marL="20289" marR="20289" marT="10145" marB="10145">
                    <a:solidFill>
                      <a:schemeClr val="accent6">
                        <a:lumMod val="20000"/>
                        <a:lumOff val="80000"/>
                      </a:schemeClr>
                    </a:solidFill>
                  </a:tcPr>
                </a:tc>
                <a:tc>
                  <a:txBody>
                    <a:bodyPr/>
                    <a:lstStyle/>
                    <a:p>
                      <a:pPr algn="ctr" rtl="0" fontAlgn="base"/>
                      <a:r>
                        <a:rPr lang="en-US" sz="2200" dirty="0">
                          <a:effectLst/>
                        </a:rPr>
                        <a:t>July-December 2019 </a:t>
                      </a:r>
                      <a:endParaRPr lang="en-US" sz="4400" b="0" i="0" dirty="0">
                        <a:effectLst/>
                      </a:endParaRPr>
                    </a:p>
                  </a:txBody>
                  <a:tcPr marL="20289" marR="20289" marT="10145" marB="10145">
                    <a:solidFill>
                      <a:schemeClr val="accent6">
                        <a:lumMod val="20000"/>
                        <a:lumOff val="80000"/>
                      </a:schemeClr>
                    </a:solidFill>
                  </a:tcPr>
                </a:tc>
                <a:extLst>
                  <a:ext uri="{0D108BD9-81ED-4DB2-BD59-A6C34878D82A}">
                    <a16:rowId xmlns:a16="http://schemas.microsoft.com/office/drawing/2014/main" val="3677787262"/>
                  </a:ext>
                </a:extLst>
              </a:tr>
              <a:tr h="439420">
                <a:tc>
                  <a:txBody>
                    <a:bodyPr/>
                    <a:lstStyle/>
                    <a:p>
                      <a:pPr algn="l" rtl="0" fontAlgn="base"/>
                      <a:r>
                        <a:rPr lang="en-US" sz="2200">
                          <a:effectLst/>
                        </a:rPr>
                        <a:t>Final contract approval </a:t>
                      </a:r>
                      <a:endParaRPr lang="en-US" sz="4400" b="0" i="0">
                        <a:effectLst/>
                      </a:endParaRPr>
                    </a:p>
                  </a:txBody>
                  <a:tcPr marL="20289" marR="20289" marT="10145" marB="10145">
                    <a:solidFill>
                      <a:schemeClr val="accent6">
                        <a:lumMod val="20000"/>
                        <a:lumOff val="80000"/>
                      </a:schemeClr>
                    </a:solidFill>
                  </a:tcPr>
                </a:tc>
                <a:tc>
                  <a:txBody>
                    <a:bodyPr/>
                    <a:lstStyle/>
                    <a:p>
                      <a:pPr algn="ctr" rtl="0" fontAlgn="base"/>
                      <a:r>
                        <a:rPr lang="en-US" sz="2200" dirty="0">
                          <a:effectLst/>
                        </a:rPr>
                        <a:t>December 2019 </a:t>
                      </a:r>
                      <a:endParaRPr lang="en-US" sz="4400" b="0" i="0" dirty="0">
                        <a:effectLst/>
                      </a:endParaRPr>
                    </a:p>
                  </a:txBody>
                  <a:tcPr marL="20289" marR="20289" marT="10145" marB="10145">
                    <a:solidFill>
                      <a:schemeClr val="accent6">
                        <a:lumMod val="20000"/>
                        <a:lumOff val="80000"/>
                      </a:schemeClr>
                    </a:solidFill>
                  </a:tcPr>
                </a:tc>
                <a:extLst>
                  <a:ext uri="{0D108BD9-81ED-4DB2-BD59-A6C34878D82A}">
                    <a16:rowId xmlns:a16="http://schemas.microsoft.com/office/drawing/2014/main" val="4182025295"/>
                  </a:ext>
                </a:extLst>
              </a:tr>
            </a:tbl>
          </a:graphicData>
        </a:graphic>
      </p:graphicFrame>
    </p:spTree>
    <p:extLst>
      <p:ext uri="{BB962C8B-B14F-4D97-AF65-F5344CB8AC3E}">
        <p14:creationId xmlns:p14="http://schemas.microsoft.com/office/powerpoint/2010/main" val="211525480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683021" y="930568"/>
            <a:ext cx="5759723" cy="687779"/>
          </a:xfrm>
        </p:spPr>
        <p:txBody>
          <a:bodyPr>
            <a:normAutofit fontScale="90000"/>
          </a:bodyPr>
          <a:lstStyle/>
          <a:p>
            <a:r>
              <a:rPr lang="en-US" altLang="en-US" b="1" dirty="0">
                <a:solidFill>
                  <a:schemeClr val="accent6"/>
                </a:solidFill>
              </a:rPr>
              <a:t>Product Requirements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182" y="271497"/>
            <a:ext cx="3180177" cy="697894"/>
          </a:xfrm>
          <a:prstGeom prst="rect">
            <a:avLst/>
          </a:prstGeom>
        </p:spPr>
      </p:pic>
      <p:pic>
        <p:nvPicPr>
          <p:cNvPr id="5" name="Picture 4"/>
          <p:cNvPicPr>
            <a:picLocks noChangeAspect="1"/>
          </p:cNvPicPr>
          <p:nvPr/>
        </p:nvPicPr>
        <p:blipFill>
          <a:blip r:embed="rId4"/>
          <a:stretch>
            <a:fillRect/>
          </a:stretch>
        </p:blipFill>
        <p:spPr>
          <a:xfrm>
            <a:off x="8747703" y="165077"/>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6</a:t>
            </a:fld>
            <a:endParaRPr lang="en-US"/>
          </a:p>
        </p:txBody>
      </p:sp>
      <p:graphicFrame>
        <p:nvGraphicFramePr>
          <p:cNvPr id="7" name="Table 6">
            <a:extLst>
              <a:ext uri="{FF2B5EF4-FFF2-40B4-BE49-F238E27FC236}">
                <a16:creationId xmlns:a16="http://schemas.microsoft.com/office/drawing/2014/main" id="{8F422F07-8A30-47A9-B2BA-6BA52F660E77}"/>
              </a:ext>
            </a:extLst>
          </p:cNvPr>
          <p:cNvGraphicFramePr>
            <a:graphicFrameLocks noGrp="1"/>
          </p:cNvGraphicFramePr>
          <p:nvPr>
            <p:extLst>
              <p:ext uri="{D42A27DB-BD31-4B8C-83A1-F6EECF244321}">
                <p14:modId xmlns:p14="http://schemas.microsoft.com/office/powerpoint/2010/main" val="1061543998"/>
              </p:ext>
            </p:extLst>
          </p:nvPr>
        </p:nvGraphicFramePr>
        <p:xfrm>
          <a:off x="779477" y="1574368"/>
          <a:ext cx="10905067" cy="5232992"/>
        </p:xfrm>
        <a:graphic>
          <a:graphicData uri="http://schemas.openxmlformats.org/drawingml/2006/table">
            <a:tbl>
              <a:tblPr>
                <a:tableStyleId>{35758FB7-9AC5-4552-8A53-C91805E547FA}</a:tableStyleId>
              </a:tblPr>
              <a:tblGrid>
                <a:gridCol w="2634283">
                  <a:extLst>
                    <a:ext uri="{9D8B030D-6E8A-4147-A177-3AD203B41FA5}">
                      <a16:colId xmlns:a16="http://schemas.microsoft.com/office/drawing/2014/main" val="3187452148"/>
                    </a:ext>
                  </a:extLst>
                </a:gridCol>
                <a:gridCol w="8270784">
                  <a:extLst>
                    <a:ext uri="{9D8B030D-6E8A-4147-A177-3AD203B41FA5}">
                      <a16:colId xmlns:a16="http://schemas.microsoft.com/office/drawing/2014/main" val="3364196960"/>
                    </a:ext>
                  </a:extLst>
                </a:gridCol>
              </a:tblGrid>
              <a:tr h="249897">
                <a:tc>
                  <a:txBody>
                    <a:bodyPr/>
                    <a:lstStyle/>
                    <a:p>
                      <a:pPr algn="ctr" rtl="0" fontAlgn="base"/>
                      <a:r>
                        <a:rPr lang="en-US" sz="1600" b="1" dirty="0">
                          <a:effectLst/>
                        </a:rPr>
                        <a:t>Eligible Resources </a:t>
                      </a:r>
                      <a:endParaRPr lang="en-US" sz="1600" b="1" i="1" dirty="0">
                        <a:effectLst/>
                      </a:endParaRPr>
                    </a:p>
                  </a:txBody>
                  <a:tcPr marL="14044" marR="14044" marT="7022" marB="7022" anchor="ctr">
                    <a:solidFill>
                      <a:schemeClr val="accent1">
                        <a:lumMod val="20000"/>
                        <a:lumOff val="80000"/>
                      </a:schemeClr>
                    </a:solidFill>
                  </a:tcPr>
                </a:tc>
                <a:tc>
                  <a:txBody>
                    <a:bodyPr/>
                    <a:lstStyle/>
                    <a:p>
                      <a:pPr algn="l" rtl="0" fontAlgn="base"/>
                      <a:r>
                        <a:rPr lang="en-US" sz="1600" b="1" u="none" dirty="0">
                          <a:solidFill>
                            <a:srgbClr val="C00000"/>
                          </a:solidFill>
                          <a:effectLst/>
                        </a:rPr>
                        <a:t>RPS Eligible PCC1</a:t>
                      </a:r>
                      <a:endParaRPr lang="en-US" sz="1600" b="1" i="0" u="none" dirty="0">
                        <a:solidFill>
                          <a:srgbClr val="C00000"/>
                        </a:solidFill>
                        <a:effectLst/>
                      </a:endParaRPr>
                    </a:p>
                  </a:txBody>
                  <a:tcPr marL="14044" marR="14044" marT="7022" marB="7022" anchor="ctr">
                    <a:solidFill>
                      <a:schemeClr val="accent1">
                        <a:lumMod val="20000"/>
                        <a:lumOff val="80000"/>
                      </a:schemeClr>
                    </a:solidFill>
                  </a:tcPr>
                </a:tc>
                <a:extLst>
                  <a:ext uri="{0D108BD9-81ED-4DB2-BD59-A6C34878D82A}">
                    <a16:rowId xmlns:a16="http://schemas.microsoft.com/office/drawing/2014/main" val="4114056764"/>
                  </a:ext>
                </a:extLst>
              </a:tr>
              <a:tr h="265787">
                <a:tc>
                  <a:txBody>
                    <a:bodyPr/>
                    <a:lstStyle/>
                    <a:p>
                      <a:pPr algn="ctr" rtl="0" fontAlgn="base"/>
                      <a:r>
                        <a:rPr lang="en-US" sz="1600" b="1" dirty="0">
                          <a:effectLst/>
                        </a:rPr>
                        <a:t>Project Attributes </a:t>
                      </a:r>
                      <a:endParaRPr lang="en-US" sz="1600" b="1" i="1" dirty="0">
                        <a:effectLst/>
                      </a:endParaRPr>
                    </a:p>
                  </a:txBody>
                  <a:tcPr marL="14044" marR="14044" marT="7022" marB="7022" anchor="ctr">
                    <a:solidFill>
                      <a:schemeClr val="accent1">
                        <a:lumMod val="40000"/>
                        <a:lumOff val="60000"/>
                      </a:schemeClr>
                    </a:solidFill>
                  </a:tcPr>
                </a:tc>
                <a:tc>
                  <a:txBody>
                    <a:bodyPr/>
                    <a:lstStyle/>
                    <a:p>
                      <a:pPr algn="l" rtl="0" fontAlgn="base"/>
                      <a:r>
                        <a:rPr lang="en-US" sz="1600" dirty="0">
                          <a:effectLst/>
                        </a:rPr>
                        <a:t>Capacity, Energy, Environmental Attributes/Renewable Energy Credits (RECs), and Ancillary Services associated.   </a:t>
                      </a:r>
                    </a:p>
                  </a:txBody>
                  <a:tcPr marL="14044" marR="14044" marT="7022" marB="7022" anchor="ctr">
                    <a:solidFill>
                      <a:schemeClr val="accent1">
                        <a:lumMod val="40000"/>
                        <a:lumOff val="60000"/>
                      </a:schemeClr>
                    </a:solidFill>
                  </a:tcPr>
                </a:tc>
                <a:extLst>
                  <a:ext uri="{0D108BD9-81ED-4DB2-BD59-A6C34878D82A}">
                    <a16:rowId xmlns:a16="http://schemas.microsoft.com/office/drawing/2014/main" val="1257458053"/>
                  </a:ext>
                </a:extLst>
              </a:tr>
              <a:tr h="453474">
                <a:tc>
                  <a:txBody>
                    <a:bodyPr/>
                    <a:lstStyle/>
                    <a:p>
                      <a:pPr algn="ctr" rtl="0" fontAlgn="base"/>
                      <a:r>
                        <a:rPr lang="en-US" sz="1600" b="1" dirty="0">
                          <a:effectLst/>
                        </a:rPr>
                        <a:t>Project Location </a:t>
                      </a:r>
                      <a:endParaRPr lang="en-US" sz="1600" b="1" i="1" dirty="0">
                        <a:effectLst/>
                      </a:endParaRPr>
                    </a:p>
                  </a:txBody>
                  <a:tcPr marL="14044" marR="14044" marT="7022" marB="7022" anchor="ctr">
                    <a:solidFill>
                      <a:schemeClr val="accent1">
                        <a:lumMod val="20000"/>
                        <a:lumOff val="80000"/>
                      </a:schemeClr>
                    </a:solidFill>
                  </a:tcPr>
                </a:tc>
                <a:tc>
                  <a:txBody>
                    <a:bodyPr/>
                    <a:lstStyle/>
                    <a:p>
                      <a:pPr algn="l" rtl="0" fontAlgn="base"/>
                      <a:r>
                        <a:rPr lang="en-US" sz="1600" dirty="0">
                          <a:effectLst/>
                        </a:rPr>
                        <a:t>The project must be “in-state” or have a first point of interconnection within a California Balancing Authority (e.g., CAISO, LADWP, BANC, IID, TID).</a:t>
                      </a:r>
                      <a:endParaRPr lang="en-US" sz="1600" b="0" i="0" dirty="0">
                        <a:effectLst/>
                      </a:endParaRPr>
                    </a:p>
                  </a:txBody>
                  <a:tcPr marL="14044" marR="14044" marT="7022" marB="7022" anchor="ctr">
                    <a:solidFill>
                      <a:schemeClr val="accent1">
                        <a:lumMod val="20000"/>
                        <a:lumOff val="80000"/>
                      </a:schemeClr>
                    </a:solidFill>
                  </a:tcPr>
                </a:tc>
                <a:extLst>
                  <a:ext uri="{0D108BD9-81ED-4DB2-BD59-A6C34878D82A}">
                    <a16:rowId xmlns:a16="http://schemas.microsoft.com/office/drawing/2014/main" val="119384415"/>
                  </a:ext>
                </a:extLst>
              </a:tr>
              <a:tr h="678640">
                <a:tc>
                  <a:txBody>
                    <a:bodyPr/>
                    <a:lstStyle/>
                    <a:p>
                      <a:pPr algn="ctr" rtl="0" fontAlgn="base"/>
                      <a:r>
                        <a:rPr lang="en-US" sz="1600" b="1" dirty="0">
                          <a:effectLst/>
                        </a:rPr>
                        <a:t>Delivery Term </a:t>
                      </a:r>
                      <a:endParaRPr lang="en-US" sz="1600" b="1" i="0" dirty="0">
                        <a:effectLst/>
                      </a:endParaRPr>
                    </a:p>
                  </a:txBody>
                  <a:tcPr marL="14044" marR="14044" marT="7022" marB="7022" anchor="ctr">
                    <a:solidFill>
                      <a:schemeClr val="accent1">
                        <a:lumMod val="40000"/>
                        <a:lumOff val="60000"/>
                      </a:schemeClr>
                    </a:solidFill>
                  </a:tcPr>
                </a:tc>
                <a:tc>
                  <a:txBody>
                    <a:bodyPr/>
                    <a:lstStyle/>
                    <a:p>
                      <a:pPr algn="l" rtl="0" fontAlgn="base"/>
                      <a:r>
                        <a:rPr lang="en-US" sz="1600" dirty="0">
                          <a:effectLst/>
                        </a:rPr>
                        <a:t>In an effort to meet California’s RPS requirements for Compliance Period 4 (2021-2024), MBCP &amp; SVCE prefer resources with a commercial on-line date </a:t>
                      </a:r>
                      <a:r>
                        <a:rPr lang="en-US" sz="1600" b="0" dirty="0">
                          <a:effectLst/>
                        </a:rPr>
                        <a:t>(COD)</a:t>
                      </a:r>
                      <a:r>
                        <a:rPr lang="en-US" sz="1600" b="1" dirty="0">
                          <a:effectLst/>
                        </a:rPr>
                        <a:t> </a:t>
                      </a:r>
                      <a:r>
                        <a:rPr lang="en-US" sz="1600" b="0" dirty="0">
                          <a:effectLst/>
                        </a:rPr>
                        <a:t>of January 1, 2021 but </a:t>
                      </a:r>
                      <a:r>
                        <a:rPr lang="en-US" sz="1600" b="1" dirty="0">
                          <a:solidFill>
                            <a:srgbClr val="C00000"/>
                          </a:solidFill>
                          <a:effectLst/>
                        </a:rPr>
                        <a:t>no later than December 31, 2022.</a:t>
                      </a:r>
                      <a:r>
                        <a:rPr lang="en-US" sz="1600" b="1" dirty="0">
                          <a:effectLst/>
                        </a:rPr>
                        <a:t> </a:t>
                      </a:r>
                      <a:r>
                        <a:rPr lang="en-US" sz="1600" dirty="0">
                          <a:effectLst/>
                        </a:rPr>
                        <a:t>  </a:t>
                      </a:r>
                    </a:p>
                    <a:p>
                      <a:pPr algn="l" rtl="0" fontAlgn="base"/>
                      <a:r>
                        <a:rPr lang="en-US" sz="1600" b="1" i="0" dirty="0">
                          <a:solidFill>
                            <a:srgbClr val="C00000"/>
                          </a:solidFill>
                          <a:effectLst/>
                        </a:rPr>
                        <a:t>Minimum term of ten years.</a:t>
                      </a:r>
                      <a:r>
                        <a:rPr lang="en-US" sz="1600" b="1" i="1" dirty="0">
                          <a:effectLst/>
                        </a:rPr>
                        <a:t> </a:t>
                      </a:r>
                      <a:r>
                        <a:rPr lang="en-US" sz="1600" b="0" i="0" dirty="0">
                          <a:effectLst/>
                        </a:rPr>
                        <a:t>(Term lengths of 15 and 20 years will also be considered.)</a:t>
                      </a:r>
                    </a:p>
                  </a:txBody>
                  <a:tcPr marL="14044" marR="14044" marT="7022" marB="7022" anchor="ctr">
                    <a:solidFill>
                      <a:schemeClr val="accent1">
                        <a:lumMod val="40000"/>
                        <a:lumOff val="60000"/>
                      </a:schemeClr>
                    </a:solidFill>
                  </a:tcPr>
                </a:tc>
                <a:extLst>
                  <a:ext uri="{0D108BD9-81ED-4DB2-BD59-A6C34878D82A}">
                    <a16:rowId xmlns:a16="http://schemas.microsoft.com/office/drawing/2014/main" val="3172175531"/>
                  </a:ext>
                </a:extLst>
              </a:tr>
              <a:tr h="249897">
                <a:tc>
                  <a:txBody>
                    <a:bodyPr/>
                    <a:lstStyle/>
                    <a:p>
                      <a:pPr algn="ctr" rtl="0" fontAlgn="base"/>
                      <a:r>
                        <a:rPr lang="en-US" sz="1600" b="1" dirty="0">
                          <a:effectLst/>
                        </a:rPr>
                        <a:t>Scheduling and Dispatch Flexibility </a:t>
                      </a:r>
                      <a:endParaRPr lang="en-US" sz="1600" b="1" i="0" dirty="0">
                        <a:effectLst/>
                      </a:endParaRPr>
                    </a:p>
                  </a:txBody>
                  <a:tcPr marL="14044" marR="14044" marT="7022" marB="7022" anchor="ctr">
                    <a:solidFill>
                      <a:schemeClr val="accent1">
                        <a:lumMod val="20000"/>
                        <a:lumOff val="80000"/>
                      </a:schemeClr>
                    </a:solidFill>
                  </a:tcPr>
                </a:tc>
                <a:tc>
                  <a:txBody>
                    <a:bodyPr/>
                    <a:lstStyle/>
                    <a:p>
                      <a:pPr algn="l" rtl="0" fontAlgn="base"/>
                      <a:r>
                        <a:rPr lang="en-US" sz="1600" dirty="0">
                          <a:effectLst/>
                        </a:rPr>
                        <a:t>MBCP &amp; SVCE prefer to provide Schedule Coordinator (SC) services</a:t>
                      </a:r>
                      <a:endParaRPr lang="en-US" sz="1600" b="0" i="0" dirty="0">
                        <a:effectLst/>
                      </a:endParaRPr>
                    </a:p>
                  </a:txBody>
                  <a:tcPr marL="14044" marR="14044" marT="7022" marB="7022" anchor="ctr">
                    <a:solidFill>
                      <a:schemeClr val="accent1">
                        <a:lumMod val="20000"/>
                        <a:lumOff val="80000"/>
                      </a:schemeClr>
                    </a:solidFill>
                  </a:tcPr>
                </a:tc>
                <a:extLst>
                  <a:ext uri="{0D108BD9-81ED-4DB2-BD59-A6C34878D82A}">
                    <a16:rowId xmlns:a16="http://schemas.microsoft.com/office/drawing/2014/main" val="1815182960"/>
                  </a:ext>
                </a:extLst>
              </a:tr>
              <a:tr h="1111385">
                <a:tc>
                  <a:txBody>
                    <a:bodyPr/>
                    <a:lstStyle/>
                    <a:p>
                      <a:pPr algn="ctr" rtl="0" fontAlgn="base"/>
                      <a:r>
                        <a:rPr lang="en-US" sz="1600" b="1" dirty="0">
                          <a:effectLst/>
                        </a:rPr>
                        <a:t>Price &amp; Settlement - strongly preferred</a:t>
                      </a:r>
                      <a:endParaRPr lang="en-US" sz="1600" b="1" i="1" dirty="0">
                        <a:effectLst/>
                      </a:endParaRPr>
                    </a:p>
                  </a:txBody>
                  <a:tcPr marL="14044" marR="14044" marT="7022" marB="7022" anchor="ctr">
                    <a:solidFill>
                      <a:schemeClr val="accent1">
                        <a:lumMod val="40000"/>
                        <a:lumOff val="60000"/>
                      </a:schemeClr>
                    </a:solidFill>
                  </a:tcPr>
                </a:tc>
                <a:tc>
                  <a:txBody>
                    <a:bodyPr/>
                    <a:lstStyle/>
                    <a:p>
                      <a:pPr algn="l" rtl="0" fontAlgn="base"/>
                      <a:r>
                        <a:rPr lang="en-US" sz="1600" b="1" dirty="0">
                          <a:solidFill>
                            <a:srgbClr val="C00000"/>
                          </a:solidFill>
                          <a:effectLst/>
                        </a:rPr>
                        <a:t>Fixed Price ($/MWh) - No escalator</a:t>
                      </a:r>
                      <a:endParaRPr lang="en-US" sz="1050" b="1" dirty="0">
                        <a:solidFill>
                          <a:srgbClr val="C00000"/>
                        </a:solidFill>
                        <a:effectLst/>
                      </a:endParaRPr>
                    </a:p>
                    <a:p>
                      <a:pPr algn="l" rtl="0" fontAlgn="base"/>
                      <a:r>
                        <a:rPr lang="en-US" sz="1600" dirty="0">
                          <a:effectLst/>
                        </a:rPr>
                        <a:t>Priced at the Project </a:t>
                      </a:r>
                      <a:r>
                        <a:rPr lang="en-US" sz="1600" dirty="0" err="1">
                          <a:effectLst/>
                        </a:rPr>
                        <a:t>Pnode</a:t>
                      </a:r>
                      <a:r>
                        <a:rPr lang="en-US" sz="1600" dirty="0">
                          <a:effectLst/>
                        </a:rPr>
                        <a:t> (i.e., the CAISO pricing node assigned to the generator) </a:t>
                      </a:r>
                      <a:r>
                        <a:rPr lang="en-US" sz="1600" u="sng" dirty="0">
                          <a:effectLst/>
                        </a:rPr>
                        <a:t>and</a:t>
                      </a:r>
                      <a:r>
                        <a:rPr lang="en-US" sz="1600" dirty="0">
                          <a:effectLst/>
                        </a:rPr>
                        <a:t> at least one of the following Trading Hubs: </a:t>
                      </a:r>
                    </a:p>
                    <a:p>
                      <a:pPr lvl="1" algn="l" rtl="0" fontAlgn="base">
                        <a:buFont typeface="Arial" panose="020B0604020202020204" pitchFamily="34" charset="0"/>
                        <a:buChar char="•"/>
                      </a:pPr>
                      <a:r>
                        <a:rPr lang="en-US" sz="1600" dirty="0">
                          <a:effectLst/>
                        </a:rPr>
                        <a:t> PG&amp;E DLAP </a:t>
                      </a:r>
                    </a:p>
                    <a:p>
                      <a:pPr lvl="1" algn="l" rtl="0" fontAlgn="base">
                        <a:buFont typeface="Arial" panose="020B0604020202020204" pitchFamily="34" charset="0"/>
                        <a:buChar char="•"/>
                      </a:pPr>
                      <a:r>
                        <a:rPr lang="en-US" sz="1600" dirty="0">
                          <a:effectLst/>
                        </a:rPr>
                        <a:t> NP15</a:t>
                      </a:r>
                      <a:endParaRPr lang="en-US" sz="1600" b="0" i="0" dirty="0">
                        <a:effectLst/>
                        <a:latin typeface="Calibri" panose="020F0502020204030204" pitchFamily="34" charset="0"/>
                      </a:endParaRPr>
                    </a:p>
                  </a:txBody>
                  <a:tcPr marL="14044" marR="14044" marT="7022" marB="7022" anchor="ctr">
                    <a:solidFill>
                      <a:schemeClr val="accent1">
                        <a:lumMod val="40000"/>
                        <a:lumOff val="60000"/>
                      </a:schemeClr>
                    </a:solidFill>
                  </a:tcPr>
                </a:tc>
                <a:extLst>
                  <a:ext uri="{0D108BD9-81ED-4DB2-BD59-A6C34878D82A}">
                    <a16:rowId xmlns:a16="http://schemas.microsoft.com/office/drawing/2014/main" val="2059657052"/>
                  </a:ext>
                </a:extLst>
              </a:tr>
              <a:tr h="249897">
                <a:tc>
                  <a:txBody>
                    <a:bodyPr/>
                    <a:lstStyle/>
                    <a:p>
                      <a:pPr algn="ctr" rtl="0" fontAlgn="base"/>
                      <a:r>
                        <a:rPr lang="en-US" sz="1600" b="1" dirty="0">
                          <a:effectLst/>
                        </a:rPr>
                        <a:t>Energy Storage Option </a:t>
                      </a:r>
                      <a:endParaRPr lang="en-US" sz="1600" b="1" i="0" dirty="0">
                        <a:effectLst/>
                      </a:endParaRPr>
                    </a:p>
                  </a:txBody>
                  <a:tcPr marL="14044" marR="14044" marT="7022" marB="7022" anchor="ctr">
                    <a:solidFill>
                      <a:schemeClr val="accent1">
                        <a:lumMod val="20000"/>
                        <a:lumOff val="80000"/>
                      </a:schemeClr>
                    </a:solidFill>
                  </a:tcPr>
                </a:tc>
                <a:tc>
                  <a:txBody>
                    <a:bodyPr/>
                    <a:lstStyle/>
                    <a:p>
                      <a:pPr algn="l" rtl="0" fontAlgn="base"/>
                      <a:r>
                        <a:rPr lang="en-US" sz="1600" b="0" i="0" dirty="0">
                          <a:effectLst/>
                        </a:rPr>
                        <a:t>Highly encouraged for Solar resources. Price submitted as $/kW-mo.</a:t>
                      </a:r>
                    </a:p>
                  </a:txBody>
                  <a:tcPr marL="14044" marR="14044" marT="7022" marB="7022" anchor="ctr">
                    <a:solidFill>
                      <a:schemeClr val="accent1">
                        <a:lumMod val="20000"/>
                        <a:lumOff val="80000"/>
                      </a:schemeClr>
                    </a:solidFill>
                  </a:tcPr>
                </a:tc>
                <a:extLst>
                  <a:ext uri="{0D108BD9-81ED-4DB2-BD59-A6C34878D82A}">
                    <a16:rowId xmlns:a16="http://schemas.microsoft.com/office/drawing/2014/main" val="780413881"/>
                  </a:ext>
                </a:extLst>
              </a:tr>
              <a:tr h="860626">
                <a:tc>
                  <a:txBody>
                    <a:bodyPr/>
                    <a:lstStyle/>
                    <a:p>
                      <a:pPr algn="ctr" rtl="0" fontAlgn="base"/>
                      <a:r>
                        <a:rPr lang="en-US" sz="1600" b="1" dirty="0">
                          <a:effectLst/>
                        </a:rPr>
                        <a:t>Minimum Capacity </a:t>
                      </a:r>
                      <a:endParaRPr lang="en-US" sz="1600" b="1" i="0" dirty="0">
                        <a:effectLst/>
                      </a:endParaRPr>
                    </a:p>
                  </a:txBody>
                  <a:tcPr marL="14044" marR="14044" marT="7022" marB="7022" anchor="ctr">
                    <a:solidFill>
                      <a:schemeClr val="accent1">
                        <a:lumMod val="40000"/>
                        <a:lumOff val="60000"/>
                      </a:schemeClr>
                    </a:solidFill>
                  </a:tcPr>
                </a:tc>
                <a:tc>
                  <a:txBody>
                    <a:bodyPr/>
                    <a:lstStyle/>
                    <a:p>
                      <a:pPr algn="l" rtl="0" fontAlgn="base"/>
                      <a:r>
                        <a:rPr lang="en-US" sz="1600" b="1" i="0" dirty="0">
                          <a:solidFill>
                            <a:srgbClr val="C00000"/>
                          </a:solidFill>
                          <a:effectLst/>
                        </a:rPr>
                        <a:t>Proposed Projects must meet one of the following minimum sizes: </a:t>
                      </a:r>
                    </a:p>
                    <a:p>
                      <a:pPr lvl="1" algn="l" rtl="0" fontAlgn="base">
                        <a:buFont typeface="Arial" panose="020B0604020202020204" pitchFamily="34" charset="0"/>
                        <a:buChar char="•"/>
                      </a:pPr>
                      <a:r>
                        <a:rPr lang="en-US" sz="1600" dirty="0">
                          <a:effectLst/>
                        </a:rPr>
                        <a:t> 20 MW for variable (un-firmed) solar and wind projects</a:t>
                      </a:r>
                    </a:p>
                    <a:p>
                      <a:pPr lvl="1" algn="l" rtl="0" fontAlgn="base">
                        <a:buFont typeface="Arial" panose="020B0604020202020204" pitchFamily="34" charset="0"/>
                        <a:buChar char="•"/>
                      </a:pPr>
                      <a:r>
                        <a:rPr lang="en-US" sz="1600" dirty="0">
                          <a:effectLst/>
                        </a:rPr>
                        <a:t> 5 MW for non-variable resources (firmed solar/wind, geothermal, storage, small hydro, </a:t>
                      </a:r>
                      <a:r>
                        <a:rPr lang="en-US" sz="1600" dirty="0" err="1">
                          <a:effectLst/>
                        </a:rPr>
                        <a:t>etc</a:t>
                      </a:r>
                      <a:r>
                        <a:rPr lang="en-US" sz="1600" dirty="0">
                          <a:effectLst/>
                        </a:rPr>
                        <a:t>)</a:t>
                      </a:r>
                    </a:p>
                    <a:p>
                      <a:pPr lvl="1" algn="l" rtl="0" fontAlgn="base">
                        <a:buFont typeface="Arial" panose="020B0604020202020204" pitchFamily="34" charset="0"/>
                        <a:buChar char="•"/>
                      </a:pPr>
                      <a:r>
                        <a:rPr lang="en-US" sz="1600" dirty="0">
                          <a:effectLst/>
                        </a:rPr>
                        <a:t> 50,000 MWh/year for energy and RECs only offers </a:t>
                      </a:r>
                      <a:endParaRPr lang="en-US" sz="1600" b="0" i="0" dirty="0">
                        <a:effectLst/>
                        <a:latin typeface="Calibri" panose="020F0502020204030204" pitchFamily="34" charset="0"/>
                      </a:endParaRPr>
                    </a:p>
                  </a:txBody>
                  <a:tcPr marL="14044" marR="14044" marT="7022" marB="7022" anchor="ctr">
                    <a:solidFill>
                      <a:schemeClr val="accent1">
                        <a:lumMod val="40000"/>
                        <a:lumOff val="60000"/>
                      </a:schemeClr>
                    </a:solidFill>
                  </a:tcPr>
                </a:tc>
                <a:extLst>
                  <a:ext uri="{0D108BD9-81ED-4DB2-BD59-A6C34878D82A}">
                    <a16:rowId xmlns:a16="http://schemas.microsoft.com/office/drawing/2014/main" val="760974488"/>
                  </a:ext>
                </a:extLst>
              </a:tr>
            </a:tbl>
          </a:graphicData>
        </a:graphic>
      </p:graphicFrame>
      <p:sp>
        <p:nvSpPr>
          <p:cNvPr id="3" name="TextBox 2">
            <a:extLst>
              <a:ext uri="{FF2B5EF4-FFF2-40B4-BE49-F238E27FC236}">
                <a16:creationId xmlns:a16="http://schemas.microsoft.com/office/drawing/2014/main" id="{2F3BA088-AD51-4B80-975E-2696A36FAED8}"/>
              </a:ext>
            </a:extLst>
          </p:cNvPr>
          <p:cNvSpPr txBox="1"/>
          <p:nvPr/>
        </p:nvSpPr>
        <p:spPr>
          <a:xfrm>
            <a:off x="7905135" y="1155258"/>
            <a:ext cx="3779409" cy="369332"/>
          </a:xfrm>
          <a:prstGeom prst="rect">
            <a:avLst/>
          </a:prstGeom>
          <a:noFill/>
        </p:spPr>
        <p:txBody>
          <a:bodyPr wrap="square" rtlCol="0">
            <a:spAutoFit/>
          </a:bodyPr>
          <a:lstStyle/>
          <a:p>
            <a:pPr algn="r"/>
            <a:r>
              <a:rPr lang="en-US" dirty="0"/>
              <a:t>NOTE: </a:t>
            </a:r>
            <a:r>
              <a:rPr lang="en-US" b="1" dirty="0">
                <a:solidFill>
                  <a:srgbClr val="C00000"/>
                </a:solidFill>
              </a:rPr>
              <a:t>Red text</a:t>
            </a:r>
            <a:r>
              <a:rPr lang="en-US" dirty="0"/>
              <a:t> = Required component</a:t>
            </a:r>
          </a:p>
        </p:txBody>
      </p:sp>
    </p:spTree>
    <p:extLst>
      <p:ext uri="{BB962C8B-B14F-4D97-AF65-F5344CB8AC3E}">
        <p14:creationId xmlns:p14="http://schemas.microsoft.com/office/powerpoint/2010/main" val="2699940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a:xfrm>
            <a:off x="756152" y="1021389"/>
            <a:ext cx="9490999" cy="666761"/>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b="1" dirty="0">
                <a:solidFill>
                  <a:schemeClr val="accent6"/>
                </a:solidFill>
              </a:rPr>
              <a:t>Phase 1: Evaluation of Offers – Scoring Rubric</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049" y="216077"/>
            <a:ext cx="3611190" cy="792481"/>
          </a:xfrm>
          <a:prstGeom prst="rect">
            <a:avLst/>
          </a:prstGeom>
        </p:spPr>
      </p:pic>
      <p:pic>
        <p:nvPicPr>
          <p:cNvPr id="5" name="Picture 4"/>
          <p:cNvPicPr>
            <a:picLocks noChangeAspect="1"/>
          </p:cNvPicPr>
          <p:nvPr/>
        </p:nvPicPr>
        <p:blipFill>
          <a:blip r:embed="rId4"/>
          <a:stretch>
            <a:fillRect/>
          </a:stretch>
        </p:blipFill>
        <p:spPr>
          <a:xfrm>
            <a:off x="8596530" y="107772"/>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7</a:t>
            </a:fld>
            <a:endParaRPr lang="en-US"/>
          </a:p>
        </p:txBody>
      </p:sp>
      <p:sp>
        <p:nvSpPr>
          <p:cNvPr id="9" name="Content Placeholder 8">
            <a:extLst>
              <a:ext uri="{FF2B5EF4-FFF2-40B4-BE49-F238E27FC236}">
                <a16:creationId xmlns:a16="http://schemas.microsoft.com/office/drawing/2014/main" id="{0BBE1C58-7941-452A-929B-D09D6AAFE0D9}"/>
              </a:ext>
            </a:extLst>
          </p:cNvPr>
          <p:cNvSpPr>
            <a:spLocks noGrp="1"/>
          </p:cNvSpPr>
          <p:nvPr>
            <p:ph idx="1"/>
          </p:nvPr>
        </p:nvSpPr>
        <p:spPr>
          <a:xfrm>
            <a:off x="939454" y="5540329"/>
            <a:ext cx="9789367" cy="1278392"/>
          </a:xfrm>
        </p:spPr>
        <p:txBody>
          <a:bodyPr>
            <a:normAutofit fontScale="62500" lnSpcReduction="20000"/>
          </a:bodyPr>
          <a:lstStyle/>
          <a:p>
            <a:r>
              <a:rPr lang="en-US" dirty="0"/>
              <a:t>Cost - Based on the competitiveness of their total cost relative to other projects of a similar type.</a:t>
            </a:r>
          </a:p>
          <a:p>
            <a:r>
              <a:rPr lang="en-US" dirty="0"/>
              <a:t>Project Risk - Qualitative assessment of the risks inherent in the proposed project.</a:t>
            </a:r>
          </a:p>
          <a:p>
            <a:r>
              <a:rPr lang="en-US" dirty="0"/>
              <a:t>On-peak Delivery – Valuation of ability to provide clean energy during this valuable time period.</a:t>
            </a:r>
          </a:p>
          <a:p>
            <a:r>
              <a:rPr lang="en-US" dirty="0"/>
              <a:t>Other components are self-explanatory</a:t>
            </a:r>
          </a:p>
          <a:p>
            <a:pPr marL="0" indent="0">
              <a:buNone/>
            </a:pPr>
            <a:endParaRPr lang="en-US" dirty="0"/>
          </a:p>
          <a:p>
            <a:endParaRPr lang="en-US" dirty="0"/>
          </a:p>
        </p:txBody>
      </p:sp>
      <p:graphicFrame>
        <p:nvGraphicFramePr>
          <p:cNvPr id="10" name="Table 9">
            <a:extLst>
              <a:ext uri="{FF2B5EF4-FFF2-40B4-BE49-F238E27FC236}">
                <a16:creationId xmlns:a16="http://schemas.microsoft.com/office/drawing/2014/main" id="{1CD6EE11-6180-4E09-AE37-36F700257454}"/>
              </a:ext>
            </a:extLst>
          </p:cNvPr>
          <p:cNvGraphicFramePr>
            <a:graphicFrameLocks noGrp="1"/>
          </p:cNvGraphicFramePr>
          <p:nvPr>
            <p:extLst>
              <p:ext uri="{D42A27DB-BD31-4B8C-83A1-F6EECF244321}">
                <p14:modId xmlns:p14="http://schemas.microsoft.com/office/powerpoint/2010/main" val="1370086933"/>
              </p:ext>
            </p:extLst>
          </p:nvPr>
        </p:nvGraphicFramePr>
        <p:xfrm>
          <a:off x="900499" y="1700981"/>
          <a:ext cx="9202303" cy="3592720"/>
        </p:xfrm>
        <a:graphic>
          <a:graphicData uri="http://schemas.openxmlformats.org/drawingml/2006/table">
            <a:tbl>
              <a:tblPr firstRow="1" bandRow="1">
                <a:tableStyleId>{3B4B98B0-60AC-42C2-AFA5-B58CD77FA1E5}</a:tableStyleId>
              </a:tblPr>
              <a:tblGrid>
                <a:gridCol w="8148548">
                  <a:extLst>
                    <a:ext uri="{9D8B030D-6E8A-4147-A177-3AD203B41FA5}">
                      <a16:colId xmlns:a16="http://schemas.microsoft.com/office/drawing/2014/main" val="16927965"/>
                    </a:ext>
                  </a:extLst>
                </a:gridCol>
                <a:gridCol w="1053755">
                  <a:extLst>
                    <a:ext uri="{9D8B030D-6E8A-4147-A177-3AD203B41FA5}">
                      <a16:colId xmlns:a16="http://schemas.microsoft.com/office/drawing/2014/main" val="3841286956"/>
                    </a:ext>
                  </a:extLst>
                </a:gridCol>
              </a:tblGrid>
              <a:tr h="318373">
                <a:tc>
                  <a:txBody>
                    <a:bodyPr/>
                    <a:lstStyle/>
                    <a:p>
                      <a:pPr algn="l" rtl="0" fontAlgn="base"/>
                      <a:r>
                        <a:rPr lang="en-US" sz="2200" dirty="0">
                          <a:effectLst/>
                        </a:rPr>
                        <a:t>Criteria Component </a:t>
                      </a:r>
                      <a:endParaRPr lang="en-US" sz="4400" b="1" i="0" dirty="0">
                        <a:solidFill>
                          <a:srgbClr val="FFFFFF"/>
                        </a:solidFill>
                        <a:effectLst/>
                      </a:endParaRPr>
                    </a:p>
                  </a:txBody>
                  <a:tcPr marL="23995" marR="23995" marT="11996" marB="11996"/>
                </a:tc>
                <a:tc>
                  <a:txBody>
                    <a:bodyPr/>
                    <a:lstStyle/>
                    <a:p>
                      <a:pPr algn="l" rtl="0" fontAlgn="base"/>
                      <a:r>
                        <a:rPr lang="en-US" sz="2200">
                          <a:effectLst/>
                        </a:rPr>
                        <a:t>Points </a:t>
                      </a:r>
                      <a:endParaRPr lang="en-US" sz="4400" b="1" i="0">
                        <a:solidFill>
                          <a:srgbClr val="FFFFFF"/>
                        </a:solidFill>
                        <a:effectLst/>
                      </a:endParaRPr>
                    </a:p>
                  </a:txBody>
                  <a:tcPr marL="23995" marR="23995" marT="11996" marB="11996"/>
                </a:tc>
                <a:extLst>
                  <a:ext uri="{0D108BD9-81ED-4DB2-BD59-A6C34878D82A}">
                    <a16:rowId xmlns:a16="http://schemas.microsoft.com/office/drawing/2014/main" val="3510163987"/>
                  </a:ext>
                </a:extLst>
              </a:tr>
              <a:tr h="318373">
                <a:tc>
                  <a:txBody>
                    <a:bodyPr/>
                    <a:lstStyle/>
                    <a:p>
                      <a:pPr algn="l" rtl="0" fontAlgn="base"/>
                      <a:r>
                        <a:rPr lang="en-US" sz="2200" dirty="0">
                          <a:effectLst/>
                        </a:rPr>
                        <a:t>Cost </a:t>
                      </a:r>
                      <a:endParaRPr lang="en-US" sz="4400" b="0" i="0" dirty="0">
                        <a:effectLst/>
                      </a:endParaRPr>
                    </a:p>
                  </a:txBody>
                  <a:tcPr marL="23995" marR="23995" marT="11996" marB="11996"/>
                </a:tc>
                <a:tc>
                  <a:txBody>
                    <a:bodyPr/>
                    <a:lstStyle/>
                    <a:p>
                      <a:pPr algn="ctr" rtl="0" fontAlgn="base"/>
                      <a:r>
                        <a:rPr lang="en-US" sz="2200">
                          <a:effectLst/>
                        </a:rPr>
                        <a:t>35 </a:t>
                      </a:r>
                      <a:endParaRPr lang="en-US" sz="4400" b="0" i="0">
                        <a:effectLst/>
                      </a:endParaRPr>
                    </a:p>
                  </a:txBody>
                  <a:tcPr marL="23995" marR="23995" marT="11996" marB="11996"/>
                </a:tc>
                <a:extLst>
                  <a:ext uri="{0D108BD9-81ED-4DB2-BD59-A6C34878D82A}">
                    <a16:rowId xmlns:a16="http://schemas.microsoft.com/office/drawing/2014/main" val="1389226372"/>
                  </a:ext>
                </a:extLst>
              </a:tr>
              <a:tr h="318373">
                <a:tc>
                  <a:txBody>
                    <a:bodyPr/>
                    <a:lstStyle/>
                    <a:p>
                      <a:pPr algn="l" rtl="0" fontAlgn="base"/>
                      <a:r>
                        <a:rPr lang="en-US" sz="2200" dirty="0">
                          <a:effectLst/>
                        </a:rPr>
                        <a:t>Project Risk </a:t>
                      </a:r>
                      <a:endParaRPr lang="en-US" sz="4400" b="0" i="0" dirty="0">
                        <a:effectLst/>
                      </a:endParaRPr>
                    </a:p>
                  </a:txBody>
                  <a:tcPr marL="23995" marR="23995" marT="11996" marB="11996"/>
                </a:tc>
                <a:tc>
                  <a:txBody>
                    <a:bodyPr/>
                    <a:lstStyle/>
                    <a:p>
                      <a:pPr algn="ctr" rtl="0" fontAlgn="base"/>
                      <a:r>
                        <a:rPr lang="en-US" sz="2200">
                          <a:effectLst/>
                        </a:rPr>
                        <a:t>15 </a:t>
                      </a:r>
                      <a:endParaRPr lang="en-US" sz="4400" b="0" i="0">
                        <a:effectLst/>
                      </a:endParaRPr>
                    </a:p>
                  </a:txBody>
                  <a:tcPr marL="23995" marR="23995" marT="11996" marB="11996"/>
                </a:tc>
                <a:extLst>
                  <a:ext uri="{0D108BD9-81ED-4DB2-BD59-A6C34878D82A}">
                    <a16:rowId xmlns:a16="http://schemas.microsoft.com/office/drawing/2014/main" val="1612675784"/>
                  </a:ext>
                </a:extLst>
              </a:tr>
              <a:tr h="318373">
                <a:tc>
                  <a:txBody>
                    <a:bodyPr/>
                    <a:lstStyle/>
                    <a:p>
                      <a:pPr algn="l" rtl="0" fontAlgn="base"/>
                      <a:r>
                        <a:rPr lang="en-US" sz="2200" dirty="0">
                          <a:effectLst/>
                        </a:rPr>
                        <a:t>On-Peak Delivery </a:t>
                      </a:r>
                      <a:endParaRPr lang="en-US" sz="4400" b="0" i="0" dirty="0">
                        <a:effectLst/>
                      </a:endParaRPr>
                    </a:p>
                  </a:txBody>
                  <a:tcPr marL="23995" marR="23995" marT="11996" marB="11996"/>
                </a:tc>
                <a:tc>
                  <a:txBody>
                    <a:bodyPr/>
                    <a:lstStyle/>
                    <a:p>
                      <a:pPr algn="ctr" rtl="0" fontAlgn="base"/>
                      <a:r>
                        <a:rPr lang="en-US" sz="2200">
                          <a:effectLst/>
                        </a:rPr>
                        <a:t>10 </a:t>
                      </a:r>
                      <a:endParaRPr lang="en-US" sz="4400" b="0" i="0">
                        <a:effectLst/>
                      </a:endParaRPr>
                    </a:p>
                  </a:txBody>
                  <a:tcPr marL="23995" marR="23995" marT="11996" marB="11996"/>
                </a:tc>
                <a:extLst>
                  <a:ext uri="{0D108BD9-81ED-4DB2-BD59-A6C34878D82A}">
                    <a16:rowId xmlns:a16="http://schemas.microsoft.com/office/drawing/2014/main" val="2206453840"/>
                  </a:ext>
                </a:extLst>
              </a:tr>
              <a:tr h="318373">
                <a:tc>
                  <a:txBody>
                    <a:bodyPr/>
                    <a:lstStyle/>
                    <a:p>
                      <a:pPr algn="l" rtl="0" fontAlgn="base"/>
                      <a:r>
                        <a:rPr lang="en-US" sz="2200" dirty="0">
                          <a:effectLst/>
                        </a:rPr>
                        <a:t>Bidder Experience delivering projects of similar scope and magnitude </a:t>
                      </a:r>
                      <a:endParaRPr lang="en-US" sz="4400" b="0" i="0" dirty="0">
                        <a:effectLst/>
                      </a:endParaRPr>
                    </a:p>
                  </a:txBody>
                  <a:tcPr marL="23995" marR="23995" marT="11996" marB="11996"/>
                </a:tc>
                <a:tc>
                  <a:txBody>
                    <a:bodyPr/>
                    <a:lstStyle/>
                    <a:p>
                      <a:pPr algn="ctr" rtl="0" fontAlgn="base"/>
                      <a:r>
                        <a:rPr lang="en-US" sz="2200">
                          <a:effectLst/>
                        </a:rPr>
                        <a:t>10 </a:t>
                      </a:r>
                      <a:endParaRPr lang="en-US" sz="4400" b="0" i="0">
                        <a:effectLst/>
                      </a:endParaRPr>
                    </a:p>
                  </a:txBody>
                  <a:tcPr marL="23995" marR="23995" marT="11996" marB="11996"/>
                </a:tc>
                <a:extLst>
                  <a:ext uri="{0D108BD9-81ED-4DB2-BD59-A6C34878D82A}">
                    <a16:rowId xmlns:a16="http://schemas.microsoft.com/office/drawing/2014/main" val="3101944651"/>
                  </a:ext>
                </a:extLst>
              </a:tr>
              <a:tr h="318373">
                <a:tc>
                  <a:txBody>
                    <a:bodyPr/>
                    <a:lstStyle/>
                    <a:p>
                      <a:pPr algn="l" rtl="0" fontAlgn="base"/>
                      <a:r>
                        <a:rPr lang="en-US" sz="2200" dirty="0">
                          <a:effectLst/>
                        </a:rPr>
                        <a:t>Location </a:t>
                      </a:r>
                      <a:endParaRPr lang="en-US" sz="4400" b="0" i="0" dirty="0">
                        <a:effectLst/>
                      </a:endParaRPr>
                    </a:p>
                  </a:txBody>
                  <a:tcPr marL="23995" marR="23995" marT="11996" marB="11996"/>
                </a:tc>
                <a:tc>
                  <a:txBody>
                    <a:bodyPr/>
                    <a:lstStyle/>
                    <a:p>
                      <a:pPr algn="ctr" rtl="0" fontAlgn="base"/>
                      <a:r>
                        <a:rPr lang="en-US" sz="2200">
                          <a:effectLst/>
                        </a:rPr>
                        <a:t>10 </a:t>
                      </a:r>
                      <a:endParaRPr lang="en-US" sz="4400" b="0" i="0">
                        <a:effectLst/>
                      </a:endParaRPr>
                    </a:p>
                  </a:txBody>
                  <a:tcPr marL="23995" marR="23995" marT="11996" marB="11996"/>
                </a:tc>
                <a:extLst>
                  <a:ext uri="{0D108BD9-81ED-4DB2-BD59-A6C34878D82A}">
                    <a16:rowId xmlns:a16="http://schemas.microsoft.com/office/drawing/2014/main" val="1674752139"/>
                  </a:ext>
                </a:extLst>
              </a:tr>
              <a:tr h="318373">
                <a:tc>
                  <a:txBody>
                    <a:bodyPr/>
                    <a:lstStyle/>
                    <a:p>
                      <a:pPr algn="l" rtl="0" fontAlgn="base"/>
                      <a:r>
                        <a:rPr lang="en-US" sz="2200" dirty="0">
                          <a:effectLst/>
                        </a:rPr>
                        <a:t>Resource Adequacy </a:t>
                      </a:r>
                      <a:endParaRPr lang="en-US" sz="4400" b="0" i="0" dirty="0">
                        <a:effectLst/>
                      </a:endParaRPr>
                    </a:p>
                  </a:txBody>
                  <a:tcPr marL="23995" marR="23995" marT="11996" marB="11996"/>
                </a:tc>
                <a:tc>
                  <a:txBody>
                    <a:bodyPr/>
                    <a:lstStyle/>
                    <a:p>
                      <a:pPr algn="ctr" rtl="0" fontAlgn="base"/>
                      <a:r>
                        <a:rPr lang="en-US" sz="2200" dirty="0">
                          <a:effectLst/>
                        </a:rPr>
                        <a:t>10 </a:t>
                      </a:r>
                      <a:endParaRPr lang="en-US" sz="4400" b="0" i="0" dirty="0">
                        <a:effectLst/>
                      </a:endParaRPr>
                    </a:p>
                  </a:txBody>
                  <a:tcPr marL="23995" marR="23995" marT="11996" marB="11996"/>
                </a:tc>
                <a:extLst>
                  <a:ext uri="{0D108BD9-81ED-4DB2-BD59-A6C34878D82A}">
                    <a16:rowId xmlns:a16="http://schemas.microsoft.com/office/drawing/2014/main" val="848271200"/>
                  </a:ext>
                </a:extLst>
              </a:tr>
              <a:tr h="318373">
                <a:tc>
                  <a:txBody>
                    <a:bodyPr/>
                    <a:lstStyle/>
                    <a:p>
                      <a:pPr algn="l" rtl="0" fontAlgn="base"/>
                      <a:r>
                        <a:rPr lang="en-US" sz="2200" dirty="0">
                          <a:effectLst/>
                        </a:rPr>
                        <a:t>Clarity and thoroughness of proposal </a:t>
                      </a:r>
                      <a:endParaRPr lang="en-US" sz="4400" b="0" i="0" dirty="0">
                        <a:effectLst/>
                      </a:endParaRPr>
                    </a:p>
                  </a:txBody>
                  <a:tcPr marL="23995" marR="23995" marT="11996" marB="11996"/>
                </a:tc>
                <a:tc>
                  <a:txBody>
                    <a:bodyPr/>
                    <a:lstStyle/>
                    <a:p>
                      <a:pPr algn="ctr" rtl="0" fontAlgn="base"/>
                      <a:r>
                        <a:rPr lang="en-US" sz="2200">
                          <a:effectLst/>
                        </a:rPr>
                        <a:t>5 </a:t>
                      </a:r>
                      <a:endParaRPr lang="en-US" sz="4400" b="0" i="0">
                        <a:effectLst/>
                      </a:endParaRPr>
                    </a:p>
                  </a:txBody>
                  <a:tcPr marL="23995" marR="23995" marT="11996" marB="11996"/>
                </a:tc>
                <a:extLst>
                  <a:ext uri="{0D108BD9-81ED-4DB2-BD59-A6C34878D82A}">
                    <a16:rowId xmlns:a16="http://schemas.microsoft.com/office/drawing/2014/main" val="3160600358"/>
                  </a:ext>
                </a:extLst>
              </a:tr>
              <a:tr h="318373">
                <a:tc>
                  <a:txBody>
                    <a:bodyPr/>
                    <a:lstStyle/>
                    <a:p>
                      <a:pPr algn="l" rtl="0" fontAlgn="base"/>
                      <a:r>
                        <a:rPr lang="en-US" sz="2200" dirty="0">
                          <a:effectLst/>
                        </a:rPr>
                        <a:t>Bonus for COD by December 2021 </a:t>
                      </a:r>
                      <a:endParaRPr lang="en-US" sz="4400" b="0" i="0" dirty="0">
                        <a:effectLst/>
                      </a:endParaRPr>
                    </a:p>
                  </a:txBody>
                  <a:tcPr marL="23995" marR="23995" marT="11996" marB="11996"/>
                </a:tc>
                <a:tc>
                  <a:txBody>
                    <a:bodyPr/>
                    <a:lstStyle/>
                    <a:p>
                      <a:pPr algn="ctr" rtl="0" fontAlgn="base"/>
                      <a:r>
                        <a:rPr lang="en-US" sz="2200">
                          <a:effectLst/>
                        </a:rPr>
                        <a:t>5 </a:t>
                      </a:r>
                      <a:endParaRPr lang="en-US" sz="4400" b="0" i="0">
                        <a:effectLst/>
                      </a:endParaRPr>
                    </a:p>
                  </a:txBody>
                  <a:tcPr marL="23995" marR="23995" marT="11996" marB="11996"/>
                </a:tc>
                <a:extLst>
                  <a:ext uri="{0D108BD9-81ED-4DB2-BD59-A6C34878D82A}">
                    <a16:rowId xmlns:a16="http://schemas.microsoft.com/office/drawing/2014/main" val="2739581229"/>
                  </a:ext>
                </a:extLst>
              </a:tr>
              <a:tr h="318373">
                <a:tc>
                  <a:txBody>
                    <a:bodyPr/>
                    <a:lstStyle/>
                    <a:p>
                      <a:pPr algn="r" rtl="0" fontAlgn="base"/>
                      <a:r>
                        <a:rPr lang="en-US" sz="2200" dirty="0">
                          <a:effectLst/>
                        </a:rPr>
                        <a:t>Total: </a:t>
                      </a:r>
                      <a:endParaRPr lang="en-US" sz="4400" b="0" i="0" dirty="0">
                        <a:effectLst/>
                      </a:endParaRPr>
                    </a:p>
                  </a:txBody>
                  <a:tcPr marL="23995" marR="23995" marT="11996" marB="11996"/>
                </a:tc>
                <a:tc>
                  <a:txBody>
                    <a:bodyPr/>
                    <a:lstStyle/>
                    <a:p>
                      <a:pPr algn="ctr" rtl="0" fontAlgn="base"/>
                      <a:r>
                        <a:rPr lang="en-US" sz="2200" dirty="0">
                          <a:effectLst/>
                        </a:rPr>
                        <a:t>100 </a:t>
                      </a:r>
                      <a:endParaRPr lang="en-US" sz="4400" b="0" i="0" dirty="0">
                        <a:effectLst/>
                      </a:endParaRPr>
                    </a:p>
                  </a:txBody>
                  <a:tcPr marL="23995" marR="23995" marT="11996" marB="11996"/>
                </a:tc>
                <a:extLst>
                  <a:ext uri="{0D108BD9-81ED-4DB2-BD59-A6C34878D82A}">
                    <a16:rowId xmlns:a16="http://schemas.microsoft.com/office/drawing/2014/main" val="2874627449"/>
                  </a:ext>
                </a:extLst>
              </a:tr>
            </a:tbl>
          </a:graphicData>
        </a:graphic>
      </p:graphicFrame>
    </p:spTree>
    <p:extLst>
      <p:ext uri="{BB962C8B-B14F-4D97-AF65-F5344CB8AC3E}">
        <p14:creationId xmlns:p14="http://schemas.microsoft.com/office/powerpoint/2010/main" val="281875602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515871" y="1256703"/>
            <a:ext cx="8824784" cy="70569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sz="4000" b="1" dirty="0">
                <a:solidFill>
                  <a:schemeClr val="accent6"/>
                </a:solidFill>
              </a:rPr>
              <a:t>Submittal Documents</a:t>
            </a:r>
            <a:br>
              <a:rPr lang="en-US" altLang="en-US" b="1" dirty="0">
                <a:solidFill>
                  <a:schemeClr val="accent6"/>
                </a:solidFill>
              </a:rPr>
            </a:br>
            <a:endParaRPr lang="en-US" altLang="en-US" sz="2400" b="1" dirty="0">
              <a:solidFill>
                <a:schemeClr val="accent6"/>
              </a:solidFill>
            </a:endParaRPr>
          </a:p>
        </p:txBody>
      </p:sp>
      <p:sp>
        <p:nvSpPr>
          <p:cNvPr id="288771" name="Rectangle 3"/>
          <p:cNvSpPr>
            <a:spLocks noChangeArrowheads="1"/>
          </p:cNvSpPr>
          <p:nvPr/>
        </p:nvSpPr>
        <p:spPr bwMode="auto">
          <a:xfrm>
            <a:off x="321005" y="1962397"/>
            <a:ext cx="11486500" cy="3912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a:solidFill>
                  <a:schemeClr val="tx1"/>
                </a:solidFill>
                <a:latin typeface="Arial" panose="020B0604020202020204" pitchFamily="34" charset="0"/>
              </a:defRPr>
            </a:lvl1pPr>
            <a:lvl2pPr marL="669925" indent="-325438">
              <a:defRPr>
                <a:solidFill>
                  <a:schemeClr val="tx1"/>
                </a:solidFill>
                <a:latin typeface="Arial" panose="020B0604020202020204" pitchFamily="34" charset="0"/>
              </a:defRPr>
            </a:lvl2pPr>
            <a:lvl3pPr marL="1022350" indent="-350838">
              <a:defRPr>
                <a:solidFill>
                  <a:schemeClr val="tx1"/>
                </a:solidFill>
                <a:latin typeface="Arial" panose="020B0604020202020204" pitchFamily="34" charset="0"/>
              </a:defRPr>
            </a:lvl3pPr>
            <a:lvl4pPr marL="1339850" indent="-315913">
              <a:defRPr>
                <a:solidFill>
                  <a:schemeClr val="tx1"/>
                </a:solidFill>
                <a:latin typeface="Arial" panose="020B0604020202020204" pitchFamily="34" charset="0"/>
              </a:defRPr>
            </a:lvl4pPr>
            <a:lvl5pPr marL="1681163" indent="-339725">
              <a:defRPr>
                <a:solidFill>
                  <a:schemeClr val="tx1"/>
                </a:solidFill>
                <a:latin typeface="Arial" panose="020B0604020202020204" pitchFamily="34" charset="0"/>
              </a:defRPr>
            </a:lvl5pPr>
            <a:lvl6pPr marL="2138363" indent="-339725" fontAlgn="base">
              <a:spcBef>
                <a:spcPct val="0"/>
              </a:spcBef>
              <a:spcAft>
                <a:spcPct val="0"/>
              </a:spcAft>
              <a:defRPr>
                <a:solidFill>
                  <a:schemeClr val="tx1"/>
                </a:solidFill>
                <a:latin typeface="Arial" panose="020B0604020202020204" pitchFamily="34" charset="0"/>
              </a:defRPr>
            </a:lvl6pPr>
            <a:lvl7pPr marL="2595563" indent="-339725" fontAlgn="base">
              <a:spcBef>
                <a:spcPct val="0"/>
              </a:spcBef>
              <a:spcAft>
                <a:spcPct val="0"/>
              </a:spcAft>
              <a:defRPr>
                <a:solidFill>
                  <a:schemeClr val="tx1"/>
                </a:solidFill>
                <a:latin typeface="Arial" panose="020B0604020202020204" pitchFamily="34" charset="0"/>
              </a:defRPr>
            </a:lvl7pPr>
            <a:lvl8pPr marL="3052763" indent="-339725" fontAlgn="base">
              <a:spcBef>
                <a:spcPct val="0"/>
              </a:spcBef>
              <a:spcAft>
                <a:spcPct val="0"/>
              </a:spcAft>
              <a:defRPr>
                <a:solidFill>
                  <a:schemeClr val="tx1"/>
                </a:solidFill>
                <a:latin typeface="Arial" panose="020B0604020202020204" pitchFamily="34" charset="0"/>
              </a:defRPr>
            </a:lvl8pPr>
            <a:lvl9pPr marL="3509963" indent="-339725" fontAlgn="base">
              <a:spcBef>
                <a:spcPct val="0"/>
              </a:spcBef>
              <a:spcAft>
                <a:spcPct val="0"/>
              </a:spcAft>
              <a:defRPr>
                <a:solidFill>
                  <a:schemeClr val="tx1"/>
                </a:solidFill>
                <a:latin typeface="Arial" panose="020B0604020202020204" pitchFamily="34" charset="0"/>
              </a:defRPr>
            </a:lvl9pPr>
          </a:lstStyle>
          <a:p>
            <a:pPr marL="230187" lvl="1" indent="0">
              <a:lnSpc>
                <a:spcPct val="80000"/>
              </a:lnSpc>
              <a:spcBef>
                <a:spcPct val="20000"/>
              </a:spcBef>
              <a:buClr>
                <a:schemeClr val="accent2"/>
              </a:buClr>
              <a:buSzPct val="60000"/>
            </a:pPr>
            <a:r>
              <a:rPr lang="en-US" altLang="en-US" sz="2600" dirty="0">
                <a:latin typeface="+mn-lt"/>
              </a:rPr>
              <a:t>1. Completed Offer Form – Appendix A (spreadsheet)</a:t>
            </a:r>
          </a:p>
          <a:p>
            <a:pPr marL="744537" lvl="1" indent="-514350">
              <a:lnSpc>
                <a:spcPct val="80000"/>
              </a:lnSpc>
              <a:spcBef>
                <a:spcPct val="20000"/>
              </a:spcBef>
              <a:buClr>
                <a:schemeClr val="accent2"/>
              </a:buClr>
              <a:buSzPct val="60000"/>
              <a:buAutoNum type="arabicParenR"/>
            </a:pPr>
            <a:endParaRPr lang="en-US" altLang="en-US" sz="2600" dirty="0">
              <a:latin typeface="+mn-lt"/>
            </a:endParaRPr>
          </a:p>
          <a:p>
            <a:pPr marL="230187" lvl="1" indent="0">
              <a:lnSpc>
                <a:spcPct val="80000"/>
              </a:lnSpc>
              <a:spcBef>
                <a:spcPct val="20000"/>
              </a:spcBef>
              <a:buClr>
                <a:schemeClr val="accent2"/>
              </a:buClr>
              <a:buSzPct val="60000"/>
            </a:pPr>
            <a:r>
              <a:rPr lang="en-US" altLang="en-US" sz="2600" dirty="0">
                <a:latin typeface="+mn-lt"/>
              </a:rPr>
              <a:t>2. Proforma Term Sheet – Appendix B (redline Word document)</a:t>
            </a:r>
          </a:p>
          <a:p>
            <a:pPr marL="230187" lvl="1" indent="0">
              <a:lnSpc>
                <a:spcPct val="80000"/>
              </a:lnSpc>
              <a:spcBef>
                <a:spcPct val="20000"/>
              </a:spcBef>
              <a:buClr>
                <a:schemeClr val="accent2"/>
              </a:buClr>
              <a:buSzPct val="60000"/>
            </a:pPr>
            <a:r>
              <a:rPr lang="en-US" altLang="en-US" sz="2600" dirty="0">
                <a:latin typeface="+mn-lt"/>
              </a:rPr>
              <a:t> </a:t>
            </a:r>
          </a:p>
          <a:p>
            <a:pPr marL="230187" lvl="1" indent="0">
              <a:lnSpc>
                <a:spcPct val="80000"/>
              </a:lnSpc>
              <a:spcBef>
                <a:spcPct val="20000"/>
              </a:spcBef>
              <a:buClr>
                <a:schemeClr val="accent2"/>
              </a:buClr>
              <a:buSzPct val="60000"/>
            </a:pPr>
            <a:r>
              <a:rPr lang="en-US" altLang="en-US" sz="2600" dirty="0">
                <a:latin typeface="+mn-lt"/>
              </a:rPr>
              <a:t>3. Executive Summary – 2 pages maximum (PDF) [Refer to section 6.2.2 and 				          Scoring Rubric]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497" y="324616"/>
            <a:ext cx="3215718" cy="705694"/>
          </a:xfrm>
          <a:prstGeom prst="rect">
            <a:avLst/>
          </a:prstGeom>
        </p:spPr>
      </p:pic>
      <p:pic>
        <p:nvPicPr>
          <p:cNvPr id="5" name="Picture 4"/>
          <p:cNvPicPr>
            <a:picLocks noChangeAspect="1"/>
          </p:cNvPicPr>
          <p:nvPr/>
        </p:nvPicPr>
        <p:blipFill>
          <a:blip r:embed="rId4"/>
          <a:stretch>
            <a:fillRect/>
          </a:stretch>
        </p:blipFill>
        <p:spPr>
          <a:xfrm>
            <a:off x="8747703" y="181016"/>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8</a:t>
            </a:fld>
            <a:endParaRPr lang="en-US"/>
          </a:p>
        </p:txBody>
      </p:sp>
      <p:sp>
        <p:nvSpPr>
          <p:cNvPr id="3" name="TextBox 2">
            <a:extLst>
              <a:ext uri="{FF2B5EF4-FFF2-40B4-BE49-F238E27FC236}">
                <a16:creationId xmlns:a16="http://schemas.microsoft.com/office/drawing/2014/main" id="{A37A0123-528A-4B05-AF2F-AD702A1C24CE}"/>
              </a:ext>
            </a:extLst>
          </p:cNvPr>
          <p:cNvSpPr txBox="1"/>
          <p:nvPr/>
        </p:nvSpPr>
        <p:spPr>
          <a:xfrm>
            <a:off x="380635" y="5001302"/>
            <a:ext cx="11235308" cy="830997"/>
          </a:xfrm>
          <a:prstGeom prst="rect">
            <a:avLst/>
          </a:prstGeom>
          <a:noFill/>
        </p:spPr>
        <p:txBody>
          <a:bodyPr wrap="square" rtlCol="0">
            <a:spAutoFit/>
          </a:bodyPr>
          <a:lstStyle/>
          <a:p>
            <a:pPr algn="ctr"/>
            <a:r>
              <a:rPr lang="en-US" altLang="en-US" sz="2400" b="1" dirty="0">
                <a:solidFill>
                  <a:srgbClr val="FF0000"/>
                </a:solidFill>
              </a:rPr>
              <a:t>Compliant Proposals are those meeting Submittal and Product requirements.</a:t>
            </a:r>
            <a:endParaRPr lang="en-US" altLang="en-US" sz="2800" b="1" dirty="0">
              <a:solidFill>
                <a:srgbClr val="FF0000"/>
              </a:solidFill>
            </a:endParaRPr>
          </a:p>
          <a:p>
            <a:pPr algn="ctr"/>
            <a:endParaRPr lang="en-US" sz="2400" dirty="0"/>
          </a:p>
        </p:txBody>
      </p:sp>
    </p:spTree>
    <p:extLst>
      <p:ext uri="{BB962C8B-B14F-4D97-AF65-F5344CB8AC3E}">
        <p14:creationId xmlns:p14="http://schemas.microsoft.com/office/powerpoint/2010/main" val="239431417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515871" y="1169616"/>
            <a:ext cx="8824784" cy="705694"/>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a:normAutofit fontScale="90000"/>
          </a:bodyPr>
          <a:lstStyle/>
          <a:p>
            <a:r>
              <a:rPr lang="en-US" altLang="en-US" sz="4000" b="1" dirty="0">
                <a:solidFill>
                  <a:schemeClr val="accent6"/>
                </a:solidFill>
              </a:rPr>
              <a:t>Offer Form – Appendix A</a:t>
            </a:r>
            <a:br>
              <a:rPr lang="en-US" altLang="en-US" b="1" dirty="0">
                <a:solidFill>
                  <a:schemeClr val="accent6"/>
                </a:solidFill>
              </a:rPr>
            </a:br>
            <a:endParaRPr lang="en-US" altLang="en-US" sz="2400" b="1" dirty="0">
              <a:solidFill>
                <a:schemeClr val="accent6"/>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497" y="324616"/>
            <a:ext cx="3215718" cy="705694"/>
          </a:xfrm>
          <a:prstGeom prst="rect">
            <a:avLst/>
          </a:prstGeom>
        </p:spPr>
      </p:pic>
      <p:pic>
        <p:nvPicPr>
          <p:cNvPr id="5" name="Picture 4"/>
          <p:cNvPicPr>
            <a:picLocks noChangeAspect="1"/>
          </p:cNvPicPr>
          <p:nvPr/>
        </p:nvPicPr>
        <p:blipFill>
          <a:blip r:embed="rId4"/>
          <a:stretch>
            <a:fillRect/>
          </a:stretch>
        </p:blipFill>
        <p:spPr>
          <a:xfrm>
            <a:off x="8747703" y="181016"/>
            <a:ext cx="3444297" cy="940403"/>
          </a:xfrm>
          <a:prstGeom prst="rect">
            <a:avLst/>
          </a:prstGeom>
        </p:spPr>
      </p:pic>
      <p:sp>
        <p:nvSpPr>
          <p:cNvPr id="2" name="Slide Number Placeholder 1"/>
          <p:cNvSpPr>
            <a:spLocks noGrp="1"/>
          </p:cNvSpPr>
          <p:nvPr>
            <p:ph type="sldNum" sz="quarter" idx="12"/>
          </p:nvPr>
        </p:nvSpPr>
        <p:spPr/>
        <p:txBody>
          <a:bodyPr/>
          <a:lstStyle/>
          <a:p>
            <a:fld id="{C60F2271-4F3B-43E9-987D-A445D0678781}" type="slidenum">
              <a:rPr lang="en-US" smtClean="0"/>
              <a:t>9</a:t>
            </a:fld>
            <a:endParaRPr lang="en-US"/>
          </a:p>
        </p:txBody>
      </p:sp>
      <p:pic>
        <p:nvPicPr>
          <p:cNvPr id="3" name="Picture 2">
            <a:extLst>
              <a:ext uri="{FF2B5EF4-FFF2-40B4-BE49-F238E27FC236}">
                <a16:creationId xmlns:a16="http://schemas.microsoft.com/office/drawing/2014/main" id="{005A131F-4F09-49E4-8369-6E15936F8E07}"/>
              </a:ext>
            </a:extLst>
          </p:cNvPr>
          <p:cNvPicPr>
            <a:picLocks noChangeAspect="1"/>
          </p:cNvPicPr>
          <p:nvPr/>
        </p:nvPicPr>
        <p:blipFill>
          <a:blip r:embed="rId5"/>
          <a:stretch>
            <a:fillRect/>
          </a:stretch>
        </p:blipFill>
        <p:spPr>
          <a:xfrm>
            <a:off x="767070" y="1693171"/>
            <a:ext cx="4972708" cy="3666351"/>
          </a:xfrm>
          <a:prstGeom prst="rect">
            <a:avLst/>
          </a:prstGeom>
        </p:spPr>
      </p:pic>
      <p:pic>
        <p:nvPicPr>
          <p:cNvPr id="6" name="Picture 5">
            <a:extLst>
              <a:ext uri="{FF2B5EF4-FFF2-40B4-BE49-F238E27FC236}">
                <a16:creationId xmlns:a16="http://schemas.microsoft.com/office/drawing/2014/main" id="{45118F4D-39D0-44DD-AA8F-D92D20D865B4}"/>
              </a:ext>
            </a:extLst>
          </p:cNvPr>
          <p:cNvPicPr>
            <a:picLocks noChangeAspect="1"/>
          </p:cNvPicPr>
          <p:nvPr/>
        </p:nvPicPr>
        <p:blipFill>
          <a:blip r:embed="rId6"/>
          <a:stretch>
            <a:fillRect/>
          </a:stretch>
        </p:blipFill>
        <p:spPr>
          <a:xfrm>
            <a:off x="6248640" y="1583794"/>
            <a:ext cx="4636323" cy="4239491"/>
          </a:xfrm>
          <a:prstGeom prst="rect">
            <a:avLst/>
          </a:prstGeom>
        </p:spPr>
      </p:pic>
    </p:spTree>
    <p:extLst>
      <p:ext uri="{BB962C8B-B14F-4D97-AF65-F5344CB8AC3E}">
        <p14:creationId xmlns:p14="http://schemas.microsoft.com/office/powerpoint/2010/main" val="642940026"/>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2C0276E0794E45AFAFCEFC03AB9706" ma:contentTypeVersion="4" ma:contentTypeDescription="Create a new document." ma:contentTypeScope="" ma:versionID="b79e2d5ee5adfbe5ee8b4ad2ae50bdc5">
  <xsd:schema xmlns:xsd="http://www.w3.org/2001/XMLSchema" xmlns:xs="http://www.w3.org/2001/XMLSchema" xmlns:p="http://schemas.microsoft.com/office/2006/metadata/properties" xmlns:ns2="d51967b0-a657-4a22-a7fa-f39df2d59f8f" xmlns:ns3="6e22f28a-6e3d-4b07-8927-7895cddf8c93" targetNamespace="http://schemas.microsoft.com/office/2006/metadata/properties" ma:root="true" ma:fieldsID="cb462718e2be720c12731d9731dfc59b" ns2:_="" ns3:_="">
    <xsd:import namespace="d51967b0-a657-4a22-a7fa-f39df2d59f8f"/>
    <xsd:import namespace="6e22f28a-6e3d-4b07-8927-7895cddf8c9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1967b0-a657-4a22-a7fa-f39df2d59f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e22f28a-6e3d-4b07-8927-7895cddf8c9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7AC881-035E-44D6-B7DC-43A6FA87EC9D}">
  <ds:schemaRefs>
    <ds:schemaRef ds:uri="http://purl.org/dc/elements/1.1/"/>
    <ds:schemaRef ds:uri="6e22f28a-6e3d-4b07-8927-7895cddf8c93"/>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terms/"/>
    <ds:schemaRef ds:uri="d51967b0-a657-4a22-a7fa-f39df2d59f8f"/>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B801EE2A-1A1C-434D-BD85-8AFBA0A2A462}">
  <ds:schemaRefs>
    <ds:schemaRef ds:uri="http://schemas.microsoft.com/sharepoint/v3/contenttype/forms"/>
  </ds:schemaRefs>
</ds:datastoreItem>
</file>

<file path=customXml/itemProps3.xml><?xml version="1.0" encoding="utf-8"?>
<ds:datastoreItem xmlns:ds="http://schemas.openxmlformats.org/officeDocument/2006/customXml" ds:itemID="{0B1F3FBA-1F7E-4933-B8CE-E5DF721FD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1967b0-a657-4a22-a7fa-f39df2d59f8f"/>
    <ds:schemaRef ds:uri="6e22f28a-6e3d-4b07-8927-7895cddf8c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19134</TotalTime>
  <Words>1548</Words>
  <Application>Microsoft Office PowerPoint</Application>
  <PresentationFormat>Widescreen</PresentationFormat>
  <Paragraphs>229</Paragraphs>
  <Slides>20</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Monterey Bay Community Power and  Silicon Valley Clean Energy  Joint RFP for Renewable Portfolio Standard Resources to Achieve Carbon-Free Goals  Bidders Webinar May 5, 2019 1:00 to 2:00 pm - PPT</vt:lpstr>
      <vt:lpstr>PowerPoint Presentation</vt:lpstr>
      <vt:lpstr>Objectives</vt:lpstr>
      <vt:lpstr>PowerPoint Presentation</vt:lpstr>
      <vt:lpstr>Joint RFP Schedule</vt:lpstr>
      <vt:lpstr>Product Requirements</vt:lpstr>
      <vt:lpstr>Phase 1: Evaluation of Offers – Scoring Rubric</vt:lpstr>
      <vt:lpstr>Submittal Documents </vt:lpstr>
      <vt:lpstr>Offer Form – Appendix A </vt:lpstr>
      <vt:lpstr>PowerPoint Presentation</vt:lpstr>
      <vt:lpstr>Offer Form – Appendix A </vt:lpstr>
      <vt:lpstr>Proforma Term Sheet – Appendix B </vt:lpstr>
      <vt:lpstr>Executive Summary </vt:lpstr>
      <vt:lpstr>PowerPoint Presentation</vt:lpstr>
      <vt:lpstr>Submittal Documents </vt:lpstr>
      <vt:lpstr>Shortlisted Offers &amp; Required Documents</vt:lpstr>
      <vt:lpstr>PowerPoint Presentation</vt:lpstr>
      <vt:lpstr>Submitting Offers</vt:lpstr>
      <vt:lpstr>Questions  and  Answers</vt:lpstr>
      <vt:lpstr>Communications and Website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Dyc-O'Neal</dc:creator>
  <cp:lastModifiedBy>Monica Padilla</cp:lastModifiedBy>
  <cp:revision>215</cp:revision>
  <dcterms:created xsi:type="dcterms:W3CDTF">2017-06-13T18:00:14Z</dcterms:created>
  <dcterms:modified xsi:type="dcterms:W3CDTF">2019-05-08T18:10:06Z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0x010100C72C0276E0794E45AFAFCEFC03AB9706</vt:lpwstr>
  </property>
</Properties>
</file>